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notesMasterIdLst>
    <p:notesMasterId r:id="rId4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051560"/>
            <a:ext cx="4937760" cy="420624"/>
          </a:xfrm>
          <a:prstGeom prst="roundRect">
            <a:avLst>
              <a:gd name="adj" fmla="val 13043"/>
            </a:avLst>
          </a:prstGeom>
          <a:solidFill>
            <a:srgbClr val="3B5BDB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051560"/>
            <a:ext cx="4937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LIVING AI · 예비창업자 핸즈온 워크숍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86384" y="1783080"/>
            <a:ext cx="10607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AI로 창업을 준비하는</a:t>
            </a:r>
            <a:endParaRPr lang="en-US" sz="48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가장 쉬운 방법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822960" y="384048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8FE9C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</a:t>
            </a:r>
            <a:pPr algn="l" indent="0" marL="0">
              <a:buNone/>
            </a:pPr>
            <a:r>
              <a:rPr lang="en-US" sz="1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×   </a:t>
            </a:r>
            <a:pPr algn="l" indent="0" marL="0">
              <a:buNone/>
            </a:pPr>
            <a:r>
              <a:rPr lang="en-US" sz="1900" b="1" dirty="0">
                <a:solidFill>
                  <a:srgbClr val="AEC2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MCP · Notion 창업 실습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22960" y="443484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7CEE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코딩 0줄 — 말로 시켜서 매일 자동으로, 그리고 창업 준비까지.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5440680"/>
            <a:ext cx="5669280" cy="658368"/>
          </a:xfrm>
          <a:prstGeom prst="roundRect">
            <a:avLst>
              <a:gd name="adj" fmla="val 13889"/>
            </a:avLst>
          </a:prstGeom>
          <a:solidFill>
            <a:srgbClr val="1E2550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5440680"/>
            <a:ext cx="5303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강사  박효준</a:t>
            </a:r>
            <a:pPr algn="l" indent="0" marL="0">
              <a:buNone/>
            </a:pPr>
            <a:r>
              <a:rPr lang="en-US" sz="1350" dirty="0">
                <a:solidFill>
                  <a:srgbClr val="AEB8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GenVibe Lab AI연구소 교육위원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1부 · 준비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1 — 연결 상태 확인하기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아래를 하나씩 확인하세요. 하나라도 막히면 손을 들어 강사를 부르세요.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58368" y="24231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E7ECFF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24231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15568" y="2286000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Claude(Cowork)에 로그인 — 화면에 대화 입력창이 보이면 OK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999232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58368" y="3136392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E7ECFF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3136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15568" y="2999232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PlayMCP가 연결(설치) — 도구 목록에 ‘PlayMCP’가 보이는지 확인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712464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58368" y="3849624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E7ECFF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" y="384962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15568" y="3712464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받아볼 곳을 정했다 — 카카오톡(가장 쉬움) 또는 Gmail 중 하나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4425696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58368" y="4562856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E7ECFF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456285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115568" y="4425696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관심 키워드를 정했다 — 예: ‘예비창업패키지’, ‘무인카페’, ‘수성구 상권’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10 ·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1부 · 연결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연결하기 — 딱 4단계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057400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233172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3317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17320" y="23134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커넥터 열기</a:t>
            </a:r>
            <a:pPr indent="0" marL="0">
              <a:buNone/>
            </a:pPr>
            <a:r>
              <a:rPr lang="en-US" sz="11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· 30초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417320" y="2715768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설정·도구 메뉴에서 ‘커넥터’ 목록 열기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126480" y="2057400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0" y="233172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0" y="23317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086600" y="231343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찾기</a:t>
            </a:r>
            <a:pPr indent="0" marL="0">
              <a:buNone/>
            </a:pPr>
            <a:r>
              <a:rPr lang="en-US" sz="11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· 30초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7086600" y="2715768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목록에서 PlayMCP를 고르고 ‘연결’ 클릭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685032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731520" y="3959352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39593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417320" y="394106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 로그인</a:t>
            </a:r>
            <a:pPr indent="0" marL="0">
              <a:buNone/>
            </a:pPr>
            <a:r>
              <a:rPr lang="en-US" sz="11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· 1분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1417320" y="434340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평소 쓰는 카카오 계정으로 로그인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126480" y="3685032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400800" y="3959352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0" y="39593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086600" y="394106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권한 동의</a:t>
            </a:r>
            <a:pPr indent="0" marL="0">
              <a:buNone/>
            </a:pPr>
            <a:r>
              <a:rPr lang="en-US" sz="11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· 30초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086600" y="434340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‘동의하고 계속’을 누르면 연결 완료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57200" y="5394960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BE9E4"/>
          </a:solidFill>
          <a:ln w="12700">
            <a:solidFill>
              <a:srgbClr val="F0C9B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5394960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⚠  여기가 막히면 오늘 아무것도 못 합니다 — 3분 안에 안 되면 바로 손을 드세요.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11 ·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1부 · 연결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화면으로 따라하기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화면이 이것과 다르면 손을 드세요 — 강사 화면을 함께 보며 맞춰 갑니다.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457200" y="2286000"/>
            <a:ext cx="2697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캡처 이미지를</a:t>
            </a:r>
            <a:endParaRPr lang="en-US" sz="12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자리에 올리세요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57200" y="464515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커넥터 화면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19272" y="228600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3319272" y="2286000"/>
            <a:ext cx="2697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캡처 이미지를</a:t>
            </a:r>
            <a:endParaRPr lang="en-US" sz="12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자리에 올리세요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319272" y="464515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PlayMCP 선택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181344" y="228600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6181344" y="2286000"/>
            <a:ext cx="2697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캡처 이미지를</a:t>
            </a:r>
            <a:endParaRPr lang="en-US" sz="12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자리에 올리세요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181344" y="464515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③ 카카오 로그인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9043416" y="228600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9043416" y="2286000"/>
            <a:ext cx="2697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캡처 이미지를</a:t>
            </a:r>
            <a:endParaRPr lang="en-US" sz="12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자리에 올리세요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9043416" y="4645152"/>
            <a:ext cx="2697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④ 연결 완료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12 ·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421892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4218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1부 · 첫 명령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처음으로 말 걸어보기 — 연결 확인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 문장을 그대로 복사해 붙여넣고 보내보세요.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74552" cy="1371600"/>
          </a:xfrm>
          <a:prstGeom prst="roundRect">
            <a:avLst>
              <a:gd name="adj" fmla="val 6000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68880"/>
            <a:ext cx="8531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프롬프트 ①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634472" y="2468880"/>
            <a:ext cx="822960" cy="310896"/>
          </a:xfrm>
          <a:prstGeom prst="roundRect">
            <a:avLst>
              <a:gd name="adj" fmla="val 14706"/>
            </a:avLst>
          </a:prstGeom>
          <a:solidFill>
            <a:srgbClr val="0CA678"/>
          </a:solidFill>
          <a:ln/>
        </p:spPr>
      </p:sp>
      <p:sp>
        <p:nvSpPr>
          <p:cNvPr id="9" name="Text 7"/>
          <p:cNvSpPr/>
          <p:nvPr/>
        </p:nvSpPr>
        <p:spPr>
          <a:xfrm>
            <a:off x="10634472" y="246888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연결 확인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2889504"/>
            <a:ext cx="107259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PlayMCP에 어떤 도구들이 있는지 간단히 목록으로 알려줘.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57200" y="3931920"/>
            <a:ext cx="11274552" cy="1737360"/>
          </a:xfrm>
          <a:prstGeom prst="roundRect">
            <a:avLst>
              <a:gd name="adj" fmla="val 4737"/>
            </a:avLst>
          </a:prstGeom>
          <a:solidFill>
            <a:srgbClr val="F1FAF6"/>
          </a:solidFill>
          <a:ln w="12700">
            <a:solidFill>
              <a:srgbClr val="CDEB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411480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되면 성공!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777240" y="452628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뉴스 검색·카카오톡 보내기 등 도구 이름이 목록으로 나오면 연결 정상입니다.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명령은 어려울 필요가 없어요 — 친구에게 부탁하듯 편하게 한국어로 말하면 됩니다. 처음엔 결과가 조금 달라도 괜찮아요.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13 ·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79222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792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1부 · 프롬프트 기본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좋은 요청의 3가지 재료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286000"/>
            <a:ext cx="3611880" cy="2103120"/>
          </a:xfrm>
          <a:prstGeom prst="roundRect">
            <a:avLst>
              <a:gd name="adj" fmla="val 391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254203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무엇을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31520" y="30632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찾을·보낼 대상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31520" y="34747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“‘예비창업패키지’ 뉴스를…”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88536" y="2286000"/>
            <a:ext cx="3611880" cy="2103120"/>
          </a:xfrm>
          <a:prstGeom prst="roundRect">
            <a:avLst>
              <a:gd name="adj" fmla="val 391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54203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어떻게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562856" y="30632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개수·형식·정렬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62856" y="34747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“최신순 5건, 한 줄 요약으로…”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119872" y="2286000"/>
            <a:ext cx="3611880" cy="2103120"/>
          </a:xfrm>
          <a:prstGeom prst="roundRect">
            <a:avLst>
              <a:gd name="adj" fmla="val 391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94192" y="254203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어디로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394192" y="306324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받을 곳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394192" y="34747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“카카오톡 나에게 보내줘”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4800600"/>
            <a:ext cx="11274552" cy="1051560"/>
          </a:xfrm>
          <a:prstGeom prst="roundRect">
            <a:avLst>
              <a:gd name="adj" fmla="val 7826"/>
            </a:avLst>
          </a:prstGeom>
          <a:solidFill>
            <a:srgbClr val="141A33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93776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세 재료를 합치면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77240" y="52578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“‘예비창업패키지’ 최신 뉴스 5건을 한 줄 요약으로 정리해서 카카오톡 나에게 보내줘”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14 ·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545336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545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2부 · 뉴스 검색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키워드로 최신 뉴스 불러오기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작은따옴표 안 키워드만 내 관심사로 바꿔서 보내세요.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6949440" cy="1737360"/>
          </a:xfrm>
          <a:prstGeom prst="roundRect">
            <a:avLst>
              <a:gd name="adj" fmla="val 4737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68880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프롬프트 ②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99632" y="2468880"/>
            <a:ext cx="932688" cy="310896"/>
          </a:xfrm>
          <a:prstGeom prst="roundRect">
            <a:avLst>
              <a:gd name="adj" fmla="val 14706"/>
            </a:avLst>
          </a:prstGeom>
          <a:solidFill>
            <a:srgbClr val="0CA678"/>
          </a:solidFill>
          <a:ln/>
        </p:spPr>
      </p:sp>
      <p:sp>
        <p:nvSpPr>
          <p:cNvPr id="9" name="Text 7"/>
          <p:cNvSpPr/>
          <p:nvPr/>
        </p:nvSpPr>
        <p:spPr>
          <a:xfrm>
            <a:off x="6199632" y="2468880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키워드 검색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2889504"/>
            <a:ext cx="6400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네이버 뉴스에서 '예비창업패키지' 관련 최신 뉴스 5건을 찾아서,</a:t>
            </a:r>
            <a:endParaRPr lang="en-US" sz="1450" dirty="0"/>
          </a:p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각각 제목 · 한 줄 요약 · 링크로 정리해서 보여줘.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7589520" y="2286000"/>
            <a:ext cx="4142232" cy="1737360"/>
          </a:xfrm>
          <a:prstGeom prst="roundRect">
            <a:avLst>
              <a:gd name="adj" fmla="val 4737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863840" y="24688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바꿔볼 키워드 예시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7863840" y="288036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정부지원사업 공고
</a:t>
            </a:r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내 업종·아이템 키워드
</a:t>
            </a:r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경쟁사·유사 브랜드
</a:t>
            </a:r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우리 동네 상권·임대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57200" y="4297680"/>
            <a:ext cx="11274552" cy="1371600"/>
          </a:xfrm>
          <a:prstGeom prst="roundRect">
            <a:avLst>
              <a:gd name="adj" fmla="val 6000"/>
            </a:avLst>
          </a:prstGeom>
          <a:solidFill>
            <a:srgbClr val="F1FAF6"/>
          </a:solidFill>
          <a:ln w="12700">
            <a:solidFill>
              <a:srgbClr val="CDEB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77240" y="448056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이렇게 나오면 성공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77240" y="489204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제목이 붙은 뉴스 5개가 번호와 함께 요약되어 나옵니다. 오늘 날짜 기사가 섞여 있으면 정상 작동 중!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15 ·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545336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545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2부 · 뉴스 검색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실제로는 이렇게 나옵니다 (예시)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148840"/>
            <a:ext cx="7223760" cy="3657600"/>
          </a:xfrm>
          <a:prstGeom prst="roundRect">
            <a:avLst>
              <a:gd name="adj" fmla="val 2250"/>
            </a:avLst>
          </a:prstGeom>
          <a:solidFill>
            <a:srgbClr val="FBFCFE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233172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‘인공지능’ 최신 뉴스 (예시)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2743200"/>
            <a:ext cx="667512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1. 양주시, 유아동 드론·로봇 체험교육 성료
</a:t>
            </a:r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 미래산업 분야 교육을 지속 확대…  · 링크
</a:t>
            </a:r>
            <a:pPr algn="l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2. 백영현 포천시장, ‘기억이음 교실’ 방문
</a:t>
            </a:r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 AI 리터러시·활용 기초 교육 소개…  · 링크
</a:t>
            </a:r>
            <a:pPr algn="l"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3. ‘IMA’ 수익 내는 법…미래·한투 비교
</a:t>
            </a:r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 AI 인프라 관련 투자 선별 확대…  · 링크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863840" y="2148840"/>
            <a:ext cx="3867912" cy="786384"/>
          </a:xfrm>
          <a:prstGeom prst="roundRect">
            <a:avLst>
              <a:gd name="adj" fmla="val 1046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8092440" y="2258568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읽는 법 ①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92440" y="2551176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굵은 글씨 = 기사 제목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863840" y="3099816"/>
            <a:ext cx="3867912" cy="786384"/>
          </a:xfrm>
          <a:prstGeom prst="roundRect">
            <a:avLst>
              <a:gd name="adj" fmla="val 1046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092440" y="3209544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읽는 법 ②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092440" y="3502152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 회색 = 한 줄 요약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863840" y="4050792"/>
            <a:ext cx="3867912" cy="786384"/>
          </a:xfrm>
          <a:prstGeom prst="roundRect">
            <a:avLst>
              <a:gd name="adj" fmla="val 1046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092440" y="4160520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읽는 법 ③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092440" y="4453128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‘링크’ = 원문으로 이동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7863840" y="5001768"/>
            <a:ext cx="3867912" cy="786384"/>
          </a:xfrm>
          <a:prstGeom prst="roundRect">
            <a:avLst>
              <a:gd name="adj" fmla="val 1046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092440" y="5111496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읽는 법 ④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092440" y="5404104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개수·정렬은 요청대로 조절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16 ·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545336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545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2부 · 뉴스 검색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취향대로 다듬기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결과가 나온 그 대화에 이어서, 아래처럼 요청하면 즉시 바뀝니다.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3611880" cy="1234440"/>
          </a:xfrm>
          <a:prstGeom prst="roundRect">
            <a:avLst>
              <a:gd name="adj" fmla="val 6667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13232" y="235915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개수 조절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13232" y="276148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“5건 말고 3건만 보여줘”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88536" y="2194560"/>
            <a:ext cx="3611880" cy="1234440"/>
          </a:xfrm>
          <a:prstGeom prst="roundRect">
            <a:avLst>
              <a:gd name="adj" fmla="val 6667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44568" y="235915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더 짧게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44568" y="276148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“각 뉴스를 한 문장으로 더 짧게”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119872" y="2194560"/>
            <a:ext cx="3611880" cy="1234440"/>
          </a:xfrm>
          <a:prstGeom prst="roundRect">
            <a:avLst>
              <a:gd name="adj" fmla="val 6667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75904" y="235915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보기 좋게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375904" y="276148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“이모지를 앞에 붙여서 깔끔하게”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57200" y="3648456"/>
            <a:ext cx="3611880" cy="1234440"/>
          </a:xfrm>
          <a:prstGeom prst="roundRect">
            <a:avLst>
              <a:gd name="adj" fmla="val 6667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713232" y="3813048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오래된 건 빼고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13232" y="4215384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“오늘·어제 기사만 골라줘”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288536" y="3648456"/>
            <a:ext cx="3611880" cy="1234440"/>
          </a:xfrm>
          <a:prstGeom prst="roundRect">
            <a:avLst>
              <a:gd name="adj" fmla="val 6667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544568" y="3813048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말투 바꾸기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44568" y="4215384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“친근한 말투로 요약해줘”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119872" y="3648456"/>
            <a:ext cx="3611880" cy="1234440"/>
          </a:xfrm>
          <a:prstGeom prst="roundRect">
            <a:avLst>
              <a:gd name="adj" fmla="val 6667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8375904" y="3813048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주제 좁히기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75904" y="4215384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“그중 투자 관련만 남겨줘”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57200" y="5257800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FF9EC"/>
          </a:solidFill>
          <a:ln w="12700">
            <a:solidFill>
              <a:srgbClr val="F3E2B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7240" y="5257800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 — 완벽한 명령을 한 번에 쓰려 하지 말고, 대화로 조금씩 고쳐가면 됩니다.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17 ·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FBEED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체크포인트 A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다음 단계로 넘어가기 전 확인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 되는 항목이 있으면 지금 강사를 부르세요 — 다음 단계의 재료가 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58368" y="24231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BEED2"/>
          </a:solidFill>
          <a:ln w="12700">
            <a:solidFill>
              <a:srgbClr val="E889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24231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15568" y="2286000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관심 키워드로 뉴스가 검색된다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999232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58368" y="3136392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BEED2"/>
          </a:solidFill>
          <a:ln w="12700">
            <a:solidFill>
              <a:srgbClr val="E8890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3136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15568" y="2999232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원하는 개수(3~5건)로 나온다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712464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58368" y="3849624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BEED2"/>
          </a:solidFill>
          <a:ln w="12700">
            <a:solidFill>
              <a:srgbClr val="E889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" y="384962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15568" y="3712464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제목·요약·링크 형태로 정리된다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4425696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58368" y="4562856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BEED2"/>
          </a:solidFill>
          <a:ln w="12700">
            <a:solidFill>
              <a:srgbClr val="E8890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456285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115568" y="4425696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요청으로 형식을 바꿀 수 있다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18 ·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3부 · 배달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vs Gmail — 어디로 받을까?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103120"/>
            <a:ext cx="5394960" cy="3566160"/>
          </a:xfrm>
          <a:prstGeom prst="roundRect">
            <a:avLst>
              <a:gd name="adj" fmla="val 2564"/>
            </a:avLst>
          </a:prstGeom>
          <a:solidFill>
            <a:srgbClr val="F1FAF6"/>
          </a:solidFill>
          <a:ln w="19050">
            <a:solidFill>
              <a:srgbClr val="0CA678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77240" y="23774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</a:t>
            </a:r>
            <a:pPr indent="0" marL="0">
              <a:buNone/>
            </a:pPr>
            <a:r>
              <a:rPr lang="en-US" sz="12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추천 · 가장 쉬움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22960" y="3236976"/>
            <a:ext cx="137160" cy="1371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3127248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‘나에게 보내기’로 즉시 도착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822960" y="3803904"/>
            <a:ext cx="137160" cy="1371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0" name="Text 8"/>
          <p:cNvSpPr/>
          <p:nvPr/>
        </p:nvSpPr>
        <p:spPr>
          <a:xfrm>
            <a:off x="1143000" y="3694176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완전 자동 전송 (확인 불필요)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22960" y="4370832"/>
            <a:ext cx="137160" cy="1371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2" name="Text 10"/>
          <p:cNvSpPr/>
          <p:nvPr/>
        </p:nvSpPr>
        <p:spPr>
          <a:xfrm>
            <a:off x="1143000" y="4261104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폰에서 바로 알림으로 확인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22960" y="4937760"/>
            <a:ext cx="137160" cy="1371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4828032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설정이 가장 간단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336792" y="2103120"/>
            <a:ext cx="5394960" cy="3566160"/>
          </a:xfrm>
          <a:prstGeom prst="roundRect">
            <a:avLst>
              <a:gd name="adj" fmla="val 2308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656832" y="23774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Gmail</a:t>
            </a:r>
            <a:pPr indent="0" marL="0">
              <a:buNone/>
            </a:pPr>
            <a:r>
              <a:rPr lang="en-US" sz="1200" b="1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기록 · 보관에 좋음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6702552" y="3236976"/>
            <a:ext cx="137160" cy="137160"/>
          </a:xfrm>
          <a:prstGeom prst="ellipse">
            <a:avLst/>
          </a:prstGeom>
          <a:solidFill>
            <a:srgbClr val="8A93A8"/>
          </a:solidFill>
          <a:ln/>
        </p:spPr>
      </p:sp>
      <p:sp>
        <p:nvSpPr>
          <p:cNvPr id="18" name="Text 16"/>
          <p:cNvSpPr/>
          <p:nvPr/>
        </p:nvSpPr>
        <p:spPr>
          <a:xfrm>
            <a:off x="7022592" y="3127248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메일로 정리되어 보관·검색 편리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702552" y="3803904"/>
            <a:ext cx="137160" cy="137160"/>
          </a:xfrm>
          <a:prstGeom prst="ellipse">
            <a:avLst/>
          </a:prstGeom>
          <a:solidFill>
            <a:srgbClr val="8A93A8"/>
          </a:solidFill>
          <a:ln/>
        </p:spPr>
      </p:sp>
      <p:sp>
        <p:nvSpPr>
          <p:cNvPr id="20" name="Text 18"/>
          <p:cNvSpPr/>
          <p:nvPr/>
        </p:nvSpPr>
        <p:spPr>
          <a:xfrm>
            <a:off x="7022592" y="3694176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긴 내용·링크 모음에 적합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702552" y="4370832"/>
            <a:ext cx="137160" cy="137160"/>
          </a:xfrm>
          <a:prstGeom prst="ellipse">
            <a:avLst/>
          </a:prstGeom>
          <a:solidFill>
            <a:srgbClr val="8A93A8"/>
          </a:solidFill>
          <a:ln/>
        </p:spPr>
      </p:sp>
      <p:sp>
        <p:nvSpPr>
          <p:cNvPr id="22" name="Text 20"/>
          <p:cNvSpPr/>
          <p:nvPr/>
        </p:nvSpPr>
        <p:spPr>
          <a:xfrm>
            <a:off x="7022592" y="4261104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메일 ‘초안’으로 만들어 확인 후 전송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6702552" y="4937760"/>
            <a:ext cx="137160" cy="137160"/>
          </a:xfrm>
          <a:prstGeom prst="ellipse">
            <a:avLst/>
          </a:prstGeom>
          <a:solidFill>
            <a:srgbClr val="8A93A8"/>
          </a:solidFill>
          <a:ln/>
        </p:spPr>
      </p:sp>
      <p:sp>
        <p:nvSpPr>
          <p:cNvPr id="24" name="Text 22"/>
          <p:cNvSpPr/>
          <p:nvPr/>
        </p:nvSpPr>
        <p:spPr>
          <a:xfrm>
            <a:off x="7022592" y="4828032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PC 업무 환경과 잘 맞음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19 ·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5778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557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오늘의 두 여정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하나의 흐름, 두 개의 실습 — 둘 다 MCP로 AI에게 실제 도구를 연결합니다.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257800" cy="2834640"/>
          </a:xfrm>
          <a:prstGeom prst="roundRect">
            <a:avLst>
              <a:gd name="adj" fmla="val 29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2578608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57860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2578608"/>
            <a:ext cx="416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뉴스 브리핑 자동화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731520" y="3291840"/>
            <a:ext cx="4709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관심 뉴스를 AI가 매일 아침 카카오톡·Gmail로 자동 배달.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31520" y="4069080"/>
            <a:ext cx="765810" cy="566928"/>
          </a:xfrm>
          <a:prstGeom prst="roundRect">
            <a:avLst>
              <a:gd name="adj" fmla="val 14516"/>
            </a:avLst>
          </a:prstGeom>
          <a:solidFill>
            <a:srgbClr val="E7ECFF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4069080"/>
            <a:ext cx="76581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97330" y="4069080"/>
            <a:ext cx="2926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2045970" y="4069080"/>
            <a:ext cx="765810" cy="566928"/>
          </a:xfrm>
          <a:prstGeom prst="roundRect">
            <a:avLst>
              <a:gd name="adj" fmla="val 14516"/>
            </a:avLst>
          </a:prstGeom>
          <a:solidFill>
            <a:srgbClr val="E7ECFF"/>
          </a:solidFill>
          <a:ln/>
        </p:spPr>
      </p:sp>
      <p:sp>
        <p:nvSpPr>
          <p:cNvPr id="15" name="Text 13"/>
          <p:cNvSpPr/>
          <p:nvPr/>
        </p:nvSpPr>
        <p:spPr>
          <a:xfrm>
            <a:off x="2045970" y="4069080"/>
            <a:ext cx="76581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811780" y="4069080"/>
            <a:ext cx="2926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360420" y="4069080"/>
            <a:ext cx="765810" cy="566928"/>
          </a:xfrm>
          <a:prstGeom prst="roundRect">
            <a:avLst>
              <a:gd name="adj" fmla="val 14516"/>
            </a:avLst>
          </a:prstGeom>
          <a:solidFill>
            <a:srgbClr val="E7ECFF"/>
          </a:solidFill>
          <a:ln/>
        </p:spPr>
      </p:sp>
      <p:sp>
        <p:nvSpPr>
          <p:cNvPr id="18" name="Text 16"/>
          <p:cNvSpPr/>
          <p:nvPr/>
        </p:nvSpPr>
        <p:spPr>
          <a:xfrm>
            <a:off x="3360420" y="4069080"/>
            <a:ext cx="76581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배달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126230" y="4069080"/>
            <a:ext cx="2926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674870" y="4069080"/>
            <a:ext cx="765810" cy="566928"/>
          </a:xfrm>
          <a:prstGeom prst="roundRect">
            <a:avLst>
              <a:gd name="adj" fmla="val 14516"/>
            </a:avLst>
          </a:prstGeom>
          <a:solidFill>
            <a:srgbClr val="E7ECFF"/>
          </a:solidFill>
          <a:ln/>
        </p:spPr>
      </p:sp>
      <p:sp>
        <p:nvSpPr>
          <p:cNvPr id="21" name="Text 19"/>
          <p:cNvSpPr/>
          <p:nvPr/>
        </p:nvSpPr>
        <p:spPr>
          <a:xfrm>
            <a:off x="4674870" y="4069080"/>
            <a:ext cx="76581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자동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31520" y="47548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· 네이버 뉴스 · 카카오톡 · 예약 실행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473952" y="2286000"/>
            <a:ext cx="5257800" cy="2834640"/>
          </a:xfrm>
          <a:prstGeom prst="roundRect">
            <a:avLst>
              <a:gd name="adj" fmla="val 29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748272" y="2578608"/>
            <a:ext cx="548640" cy="54864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5" name="Text 23"/>
          <p:cNvSpPr/>
          <p:nvPr/>
        </p:nvSpPr>
        <p:spPr>
          <a:xfrm>
            <a:off x="6748272" y="257860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479792" y="2578608"/>
            <a:ext cx="416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MCP × Notion 창업 준비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6748272" y="3291840"/>
            <a:ext cx="4709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아이디어 한 문장을 시장·상권 조사와 발표자료까지 자동 완성.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6748272" y="4069080"/>
            <a:ext cx="1203960" cy="566928"/>
          </a:xfrm>
          <a:prstGeom prst="roundRect">
            <a:avLst>
              <a:gd name="adj" fmla="val 14516"/>
            </a:avLst>
          </a:prstGeom>
          <a:solidFill>
            <a:srgbClr val="DCF6EC"/>
          </a:solidFill>
          <a:ln/>
        </p:spPr>
      </p:sp>
      <p:sp>
        <p:nvSpPr>
          <p:cNvPr id="29" name="Text 27"/>
          <p:cNvSpPr/>
          <p:nvPr/>
        </p:nvSpPr>
        <p:spPr>
          <a:xfrm>
            <a:off x="6748272" y="4069080"/>
            <a:ext cx="1203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조사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952232" y="4069080"/>
            <a:ext cx="2926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500872" y="4069080"/>
            <a:ext cx="1203960" cy="566928"/>
          </a:xfrm>
          <a:prstGeom prst="roundRect">
            <a:avLst>
              <a:gd name="adj" fmla="val 14516"/>
            </a:avLst>
          </a:prstGeom>
          <a:solidFill>
            <a:srgbClr val="DCF6E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0872" y="4069080"/>
            <a:ext cx="1203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704832" y="4069080"/>
            <a:ext cx="2926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10253472" y="4069080"/>
            <a:ext cx="1203960" cy="566928"/>
          </a:xfrm>
          <a:prstGeom prst="roundRect">
            <a:avLst>
              <a:gd name="adj" fmla="val 14516"/>
            </a:avLst>
          </a:prstGeom>
          <a:solidFill>
            <a:srgbClr val="DCF6EC"/>
          </a:solidFill>
          <a:ln/>
        </p:spPr>
      </p:sp>
      <p:sp>
        <p:nvSpPr>
          <p:cNvPr id="35" name="Text 33"/>
          <p:cNvSpPr/>
          <p:nvPr/>
        </p:nvSpPr>
        <p:spPr>
          <a:xfrm>
            <a:off x="10253472" y="4069080"/>
            <a:ext cx="1203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748272" y="47548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데이터랩 · 뉴스 · 카카오맵 · Notion · Gamma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 ·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3부 · 배달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‘나에게 보내기’로 보내기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2부에서 뉴스가 나온 그 대화에 이어서 보내세요.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40280"/>
            <a:ext cx="11274552" cy="1143000"/>
          </a:xfrm>
          <a:prstGeom prst="roundRect">
            <a:avLst>
              <a:gd name="adj" fmla="val 7200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23160"/>
            <a:ext cx="8531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프롬프트 ③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415016" y="2423160"/>
            <a:ext cx="1042416" cy="310896"/>
          </a:xfrm>
          <a:prstGeom prst="roundRect">
            <a:avLst>
              <a:gd name="adj" fmla="val 14706"/>
            </a:avLst>
          </a:prstGeom>
          <a:solidFill>
            <a:srgbClr val="0CA678"/>
          </a:solidFill>
          <a:ln/>
        </p:spPr>
      </p:sp>
      <p:sp>
        <p:nvSpPr>
          <p:cNvPr id="9" name="Text 7"/>
          <p:cNvSpPr/>
          <p:nvPr/>
        </p:nvSpPr>
        <p:spPr>
          <a:xfrm>
            <a:off x="10415016" y="2423160"/>
            <a:ext cx="10424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배달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2843784"/>
            <a:ext cx="10725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방금 정리한 뉴스를 카카오톡 ‘나에게 보내기’로 보내줘.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6118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또는 검색 + 배달을 한 번에: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4023360"/>
            <a:ext cx="11274552" cy="1280160"/>
          </a:xfrm>
          <a:prstGeom prst="roundRect">
            <a:avLst>
              <a:gd name="adj" fmla="val 6429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31520" y="4206240"/>
            <a:ext cx="8531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 + 배달 한 번에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0744200" y="4206240"/>
            <a:ext cx="713232" cy="310896"/>
          </a:xfrm>
          <a:prstGeom prst="roundRect">
            <a:avLst>
              <a:gd name="adj" fmla="val 14706"/>
            </a:avLst>
          </a:prstGeom>
          <a:solidFill>
            <a:srgbClr val="3B5BDB"/>
          </a:solidFill>
          <a:ln/>
        </p:spPr>
      </p:sp>
      <p:sp>
        <p:nvSpPr>
          <p:cNvPr id="15" name="Text 13"/>
          <p:cNvSpPr/>
          <p:nvPr/>
        </p:nvSpPr>
        <p:spPr>
          <a:xfrm>
            <a:off x="10744200" y="4206240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문장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49808" y="4626864"/>
            <a:ext cx="10725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'예비창업패키지' 최신 뉴스 5건을 한 줄 요약으로 정리해서</a:t>
            </a:r>
            <a:endParaRPr lang="en-US" sz="1450" dirty="0"/>
          </a:p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‘나에게 보내기’로 보내줘.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02920" y="54406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잠시 후, 내 카카오톡 나와의 채팅방으로 메시지가 도착합니다.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 ·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3부 · 배달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Gmail로 받기 (선택)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메일로 받고 싶다면 아래처럼 요청하세요. Gmail 연결이 되어 있어야 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74552" cy="1463040"/>
          </a:xfrm>
          <a:prstGeom prst="roundRect">
            <a:avLst>
              <a:gd name="adj" fmla="val 5625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68880"/>
            <a:ext cx="8531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프롬프트 ④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085832" y="2468880"/>
            <a:ext cx="1371600" cy="310896"/>
          </a:xfrm>
          <a:prstGeom prst="roundRect">
            <a:avLst>
              <a:gd name="adj" fmla="val 14706"/>
            </a:avLst>
          </a:prstGeom>
          <a:solidFill>
            <a:srgbClr val="E8890C"/>
          </a:solidFill>
          <a:ln/>
        </p:spPr>
      </p:sp>
      <p:sp>
        <p:nvSpPr>
          <p:cNvPr id="9" name="Text 7"/>
          <p:cNvSpPr/>
          <p:nvPr/>
        </p:nvSpPr>
        <p:spPr>
          <a:xfrm>
            <a:off x="10085832" y="246888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Gmail (선택)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2889504"/>
            <a:ext cx="107259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'예비창업패키지' 최신 뉴스 5건을 한 줄 요약으로 정리해서</a:t>
            </a:r>
            <a:endParaRPr lang="en-US" sz="1450" dirty="0"/>
          </a:p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'오늘의 창업지원 뉴스'라는 제목의 Gmail 메일 초안으로 만들어줘.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57200" y="4023360"/>
            <a:ext cx="11274552" cy="1554480"/>
          </a:xfrm>
          <a:prstGeom prst="roundRect">
            <a:avLst>
              <a:gd name="adj" fmla="val 5294"/>
            </a:avLst>
          </a:prstGeom>
          <a:solidFill>
            <a:srgbClr val="FFF9EC"/>
          </a:solidFill>
          <a:ln w="12700">
            <a:solidFill>
              <a:srgbClr val="F3E2B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42062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알아두기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77240" y="461772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Gmail은 보통 메일 ‘초안’을 자동으로 만들어 줍니다. 초안함에서 내용을 확인한 뒤 ‘보내기’를 누르면 됩니다. (카카오톡은 이 확인 없이 바로 전송되는 점이 다릅니다.)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21 ·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FBEED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체크포인트 B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‘한 번 실행’ 완성 — 확인해 볼까요?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남은 건 딱 하나 — 이걸 ‘매일 자동으로’ 만드는 것!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58368" y="24231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BEED2"/>
          </a:solidFill>
          <a:ln w="12700">
            <a:solidFill>
              <a:srgbClr val="E889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24231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15568" y="2286000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카카오톡(또는 Gmail)으로 뉴스가 도착했다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999232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58368" y="3136392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BEED2"/>
          </a:solidFill>
          <a:ln w="12700">
            <a:solidFill>
              <a:srgbClr val="E8890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3136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15568" y="2999232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 + 배달을 한 문장으로도 할 수 있다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712464"/>
            <a:ext cx="11274552" cy="566928"/>
          </a:xfrm>
          <a:prstGeom prst="roundRect">
            <a:avLst>
              <a:gd name="adj" fmla="val 14516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58368" y="3849624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BEED2"/>
          </a:solidFill>
          <a:ln w="12700">
            <a:solidFill>
              <a:srgbClr val="E8890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" y="384962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15568" y="3712464"/>
            <a:ext cx="104515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내가 원하는 형식으로 왔다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22 ·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4부 · 자동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‘예약 작업’ = 알람 맞추듯 반복 설정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휴대폰 알람을 ‘매일 7시’로 맞추면 매일 울리죠? 예약 작업도 똑같습니다.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468880"/>
            <a:ext cx="3611880" cy="1828800"/>
          </a:xfrm>
          <a:prstGeom prst="roundRect">
            <a:avLst>
              <a:gd name="adj" fmla="val 4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2743200"/>
            <a:ext cx="502920" cy="50292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338328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시간이 되면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37947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예: 매일 오전 7시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050792" y="2468880"/>
            <a:ext cx="25603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288536" y="2468880"/>
            <a:ext cx="3611880" cy="1828800"/>
          </a:xfrm>
          <a:prstGeom prst="roundRect">
            <a:avLst>
              <a:gd name="adj" fmla="val 4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562856" y="2743200"/>
            <a:ext cx="502920" cy="50292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4" name="Text 12"/>
          <p:cNvSpPr/>
          <p:nvPr/>
        </p:nvSpPr>
        <p:spPr>
          <a:xfrm>
            <a:off x="4562856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62856" y="338328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자동으로 검색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62856" y="37947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정한 키워드 뉴스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882128" y="2468880"/>
            <a:ext cx="25603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8119872" y="2468880"/>
            <a:ext cx="3611880" cy="1828800"/>
          </a:xfrm>
          <a:prstGeom prst="roundRect">
            <a:avLst>
              <a:gd name="adj" fmla="val 4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394192" y="2743200"/>
            <a:ext cx="502920" cy="50292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20" name="Text 18"/>
          <p:cNvSpPr/>
          <p:nvPr/>
        </p:nvSpPr>
        <p:spPr>
          <a:xfrm>
            <a:off x="8394192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394192" y="338328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그리고 배달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394192" y="37947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/ Gmail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457200" y="5074920"/>
            <a:ext cx="11274552" cy="777240"/>
          </a:xfrm>
          <a:prstGeom prst="roundRect">
            <a:avLst>
              <a:gd name="adj" fmla="val 10588"/>
            </a:avLst>
          </a:prstGeom>
          <a:solidFill>
            <a:srgbClr val="141A33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" y="507492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번만 설정하면, 그다음부터는 아무것도 안 해도 됩니다.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23 ·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4부 · 자동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아침 7시 예약 걸기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키워드와 시간만 내 것으로 바꿔 보내세요.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74552" cy="1691640"/>
          </a:xfrm>
          <a:prstGeom prst="roundRect">
            <a:avLst>
              <a:gd name="adj" fmla="val 4865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68880"/>
            <a:ext cx="8531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프롬프트 ⑤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634472" y="2468880"/>
            <a:ext cx="822960" cy="310896"/>
          </a:xfrm>
          <a:prstGeom prst="roundRect">
            <a:avLst>
              <a:gd name="adj" fmla="val 14706"/>
            </a:avLst>
          </a:prstGeom>
          <a:solidFill>
            <a:srgbClr val="0CA678"/>
          </a:solidFill>
          <a:ln/>
        </p:spPr>
      </p:sp>
      <p:sp>
        <p:nvSpPr>
          <p:cNvPr id="9" name="Text 7"/>
          <p:cNvSpPr/>
          <p:nvPr/>
        </p:nvSpPr>
        <p:spPr>
          <a:xfrm>
            <a:off x="10634472" y="246888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예약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2889504"/>
            <a:ext cx="10725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아침 7시에 네이버 뉴스에서 '예비창업패키지' 최신 뉴스 5건을</a:t>
            </a:r>
            <a:endParaRPr lang="en-US" sz="1450" dirty="0"/>
          </a:p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줄 요약으로 정리해서 카카오톡 ‘나에게 보내기’로 보내줘.</a:t>
            </a:r>
            <a:endParaRPr lang="en-US" sz="1450" dirty="0"/>
          </a:p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작업을 매일 자동으로 실행되게 예약해줘.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57200" y="4251960"/>
            <a:ext cx="548640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31520" y="440740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시간 표현 예시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731520" y="480060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“매일 아침 7시” · “평일 오전 8시” · “매일 저녁 6시”처럼 편하게 말하면 됩니다.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245352" y="4251960"/>
            <a:ext cx="5486400" cy="1371600"/>
          </a:xfrm>
          <a:prstGeom prst="roundRect">
            <a:avLst>
              <a:gd name="adj" fmla="val 60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519672" y="440740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성공하면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519672" y="480060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“매일 오전 7시에 실행되도록 예약했어요” 같은 확인 메시지가 나옵니다.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24 ·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4부 · 자동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예약 확인 · 수정 · 삭제 · 테스트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194560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2414016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확인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2852928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“내 예약 작업 목록 보여줘”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2194560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0" y="2414016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수정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0" y="2852928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“뉴스 예약을 오전 8시로 바꿔줘”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3822192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31520" y="4041648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삭제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" y="4480560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“뉴스 예약 작업을 삭제해줘”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26480" y="3822192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400800" y="4041648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지금 테스트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400800" y="4480560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“지금 한 번 실행해서 미리 보여줘”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5257800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1FAF6"/>
          </a:solidFill>
          <a:ln w="12700">
            <a:solidFill>
              <a:srgbClr val="CDEB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5257800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‘지금 테스트’로 결과를 미리 확인해 두면, 내일 아침 안심하고 받아볼 수 있어요.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25 ·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57784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557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완성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여러분이 방금 만든 것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내일 아침, 아무것도 안 해도 뉴스가 도착합니다.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37744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513332" y="2670048"/>
            <a:ext cx="585216" cy="585216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8" name="Text 6"/>
          <p:cNvSpPr/>
          <p:nvPr/>
        </p:nvSpPr>
        <p:spPr>
          <a:xfrm>
            <a:off x="1513332" y="267004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7200" y="3383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384048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관심 키워드 최신 뉴스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136392" y="2377440"/>
            <a:ext cx="20116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319272" y="237744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75404" y="2670048"/>
            <a:ext cx="585216" cy="585216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4" name="Text 12"/>
          <p:cNvSpPr/>
          <p:nvPr/>
        </p:nvSpPr>
        <p:spPr>
          <a:xfrm>
            <a:off x="4375404" y="267004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319272" y="3383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502152" y="384048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제목·요약·링크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998464" y="2377440"/>
            <a:ext cx="20116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181344" y="237744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237476" y="2670048"/>
            <a:ext cx="585216" cy="585216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0" name="Text 18"/>
          <p:cNvSpPr/>
          <p:nvPr/>
        </p:nvSpPr>
        <p:spPr>
          <a:xfrm>
            <a:off x="7237476" y="267004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181344" y="3383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배달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364224" y="384048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/ Gmail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860536" y="2377440"/>
            <a:ext cx="201168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9043416" y="2377440"/>
            <a:ext cx="2697480" cy="2286000"/>
          </a:xfrm>
          <a:prstGeom prst="roundRect">
            <a:avLst>
              <a:gd name="adj" fmla="val 36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0099548" y="2670048"/>
            <a:ext cx="585216" cy="585216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6" name="Text 24"/>
          <p:cNvSpPr/>
          <p:nvPr/>
        </p:nvSpPr>
        <p:spPr>
          <a:xfrm>
            <a:off x="10099548" y="267004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043416" y="33832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226296" y="384048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정한 시간 자동 실행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7200" y="5029200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방법 하나로 날씨·주식·환율·채용 등 무엇이든 매일 자동으로 받아볼 수 있어요.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26 ·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79222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792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5부 · 내 사업 설계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사업에 맞는 자동화, 네 칸만 채우면 됩니다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286000"/>
            <a:ext cx="2697480" cy="2103120"/>
          </a:xfrm>
          <a:prstGeom prst="roundRect">
            <a:avLst>
              <a:gd name="adj" fmla="val 391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531620" y="256032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7" name="Text 5"/>
          <p:cNvSpPr/>
          <p:nvPr/>
        </p:nvSpPr>
        <p:spPr>
          <a:xfrm>
            <a:off x="1531620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3200400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무엇을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40080" y="361188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내가 매일 알고 싶은 정보는? (키워드)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19272" y="2286000"/>
            <a:ext cx="2697480" cy="2103120"/>
          </a:xfrm>
          <a:prstGeom prst="roundRect">
            <a:avLst>
              <a:gd name="adj" fmla="val 391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93692" y="256032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2" name="Text 10"/>
          <p:cNvSpPr/>
          <p:nvPr/>
        </p:nvSpPr>
        <p:spPr>
          <a:xfrm>
            <a:off x="4393692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319272" y="3200400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어떻게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3502152" y="361188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몇 건을, 어떤 형식으로? (형식)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81344" y="2286000"/>
            <a:ext cx="2697480" cy="2103120"/>
          </a:xfrm>
          <a:prstGeom prst="roundRect">
            <a:avLst>
              <a:gd name="adj" fmla="val 391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7255764" y="256032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7" name="Text 15"/>
          <p:cNvSpPr/>
          <p:nvPr/>
        </p:nvSpPr>
        <p:spPr>
          <a:xfrm>
            <a:off x="7255764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181344" y="3200400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어디로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6364224" y="361188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카톡? 메일? (경로)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9043416" y="2286000"/>
            <a:ext cx="2697480" cy="2103120"/>
          </a:xfrm>
          <a:prstGeom prst="roundRect">
            <a:avLst>
              <a:gd name="adj" fmla="val 391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0117836" y="256032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22" name="Text 20"/>
          <p:cNvSpPr/>
          <p:nvPr/>
        </p:nvSpPr>
        <p:spPr>
          <a:xfrm>
            <a:off x="10117836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043416" y="3200400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언제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9226296" y="361188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매일? 평일만? 몇 시? (시간)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57200" y="4937760"/>
            <a:ext cx="11274552" cy="868680"/>
          </a:xfrm>
          <a:prstGeom prst="roundRect">
            <a:avLst>
              <a:gd name="adj" fmla="val 9474"/>
            </a:avLst>
          </a:prstGeom>
          <a:solidFill>
            <a:srgbClr val="FFF9EC"/>
          </a:solidFill>
          <a:ln w="12700">
            <a:solidFill>
              <a:srgbClr val="F3E2B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493776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예) 경쟁사 신메뉴 소식을 · 3건 짧게 · 카톡으로 · 매주 월요일 아침 9시에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27 ·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79222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792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5부 · 내 사업 설계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내가 설계한 문장으로 직접 실행하기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앞 장의 네 칸을 이어 붙여 내 문장을 만들어 보내세요. 아래는 예시입니다.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74552" cy="1691640"/>
          </a:xfrm>
          <a:prstGeom prst="roundRect">
            <a:avLst>
              <a:gd name="adj" fmla="val 4865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68880"/>
            <a:ext cx="8531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프롬프트 ⑥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0195560" y="2468880"/>
            <a:ext cx="1261872" cy="310896"/>
          </a:xfrm>
          <a:prstGeom prst="roundRect">
            <a:avLst>
              <a:gd name="adj" fmla="val 14706"/>
            </a:avLst>
          </a:prstGeom>
          <a:solidFill>
            <a:srgbClr val="3B5BDB"/>
          </a:solidFill>
          <a:ln/>
        </p:spPr>
      </p:sp>
      <p:sp>
        <p:nvSpPr>
          <p:cNvPr id="9" name="Text 7"/>
          <p:cNvSpPr/>
          <p:nvPr/>
        </p:nvSpPr>
        <p:spPr>
          <a:xfrm>
            <a:off x="10195560" y="2468880"/>
            <a:ext cx="12618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문장으로 실행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2889504"/>
            <a:ext cx="10725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매주 월요일 아침 9시에 네이버 뉴스에서 '무인카페 창업' 관련 소식 3건을</a:t>
            </a:r>
            <a:endParaRPr lang="en-US" sz="1450" dirty="0"/>
          </a:p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짧게 요약해서 카카오톡 ‘나에게 보내기’로 보내줘.</a:t>
            </a:r>
            <a:endParaRPr lang="en-US" sz="1450" dirty="0"/>
          </a:p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작업을 매주 자동으로 실행되게 예약해줘.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57200" y="4251960"/>
            <a:ext cx="11274552" cy="1417320"/>
          </a:xfrm>
          <a:prstGeom prst="roundRect">
            <a:avLst>
              <a:gd name="adj" fmla="val 5806"/>
            </a:avLst>
          </a:prstGeom>
          <a:solidFill>
            <a:srgbClr val="F1FAF6"/>
          </a:solidFill>
          <a:ln w="12700">
            <a:solidFill>
              <a:srgbClr val="CDEB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44348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이게 오늘의 진짜 목표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777240" y="484632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막히면 앞에서 만든 문장을 그대로 두고, 키워드와 시간만 내 것으로 바꿔보세요.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내가 만든 문장으로 결과가 나오면, 이제 무엇이든 자동화할 수 있습니다.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28 ·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298448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6부 · 마무리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이럴 땐 이렇게 (자주 나는 상황)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103120"/>
            <a:ext cx="361188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13232" y="226771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  </a:t>
            </a:r>
            <a:pPr indent="0" marL="0"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뉴스가 안 나와요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13232" y="2670048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키워드를 더 일반적인 단어로, 또는 ‘최신 뉴스 찾아줘’로 단순하게 다시 요청.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288536" y="2103120"/>
            <a:ext cx="361188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44568" y="226771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  </a:t>
            </a:r>
            <a:pPr indent="0" marL="0"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카톡이 안 와요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44568" y="2670048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 계정 연결·권한 동의 확인. 처음엔 동의 팝업이 뜰 수 있어요.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119872" y="2103120"/>
            <a:ext cx="361188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375904" y="2267712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  </a:t>
            </a:r>
            <a:pPr indent="0" marL="0"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엉뚱하게 이해했어요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375904" y="2670048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문장에 하나씩 요청하고, ‘아니, 이렇게 해줘’로 고쳐주세요.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57200" y="3675888"/>
            <a:ext cx="361188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713232" y="38404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  </a:t>
            </a:r>
            <a:pPr indent="0" marL="0"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예약이 안 걸려요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13232" y="4242816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“매일 오전 7시”처럼 시간을 분명히. ‘매일 자동 실행’을 명시.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288536" y="3675888"/>
            <a:ext cx="361188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544568" y="38404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  </a:t>
            </a:r>
            <a:pPr indent="0" marL="0"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시간이 안 맞아요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44568" y="4242816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“내 예약을 오전 8시로 바꿔줘”로 언제든 수정 가능.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8119872" y="3675888"/>
            <a:ext cx="3611880" cy="1371600"/>
          </a:xfrm>
          <a:prstGeom prst="roundRect">
            <a:avLst>
              <a:gd name="adj" fmla="val 6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375904" y="38404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  </a:t>
            </a:r>
            <a:pPr indent="0" marL="0"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처음부터 다시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375904" y="4242816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“지금까지 만든 예약 다 보여줘” → 필요 없는 건 삭제 요청.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29 ·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5778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557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MCP = AI에게 달아주는 ‘손과 발’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AI는 말은 잘하지만, 스스로 검색하거나 메시지를 보낼 손이 없습니다. MCP가 그 손발을 연결합니다.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7F8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542032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MCP가 없을 때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343400" y="2542032"/>
            <a:ext cx="1097280" cy="329184"/>
          </a:xfrm>
          <a:prstGeom prst="roundRect">
            <a:avLst>
              <a:gd name="adj" fmla="val 13889"/>
            </a:avLst>
          </a:prstGeom>
          <a:solidFill>
            <a:srgbClr val="ECEFF5"/>
          </a:solidFill>
          <a:ln/>
        </p:spPr>
      </p:sp>
      <p:sp>
        <p:nvSpPr>
          <p:cNvPr id="9" name="Text 7"/>
          <p:cNvSpPr/>
          <p:nvPr/>
        </p:nvSpPr>
        <p:spPr>
          <a:xfrm>
            <a:off x="4343400" y="2542032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말로 설명만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31520" y="3063240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“AI야, 오늘 뉴스 보내줘”
</a:t>
            </a:r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 “제가 직접 보낼 수는 없어요”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73952" y="228600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748272" y="2542032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MCP가 있을 때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10817352" y="2542032"/>
            <a:ext cx="1097280" cy="329184"/>
          </a:xfrm>
          <a:prstGeom prst="roundRect">
            <a:avLst>
              <a:gd name="adj" fmla="val 13889"/>
            </a:avLst>
          </a:prstGeom>
          <a:solidFill>
            <a:srgbClr val="DCF6EC"/>
          </a:solidFill>
          <a:ln/>
        </p:spPr>
      </p:sp>
      <p:sp>
        <p:nvSpPr>
          <p:cNvPr id="14" name="Text 12"/>
          <p:cNvSpPr/>
          <p:nvPr/>
        </p:nvSpPr>
        <p:spPr>
          <a:xfrm>
            <a:off x="10817352" y="2542032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실제로 행동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748272" y="3063240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“AI야, 오늘 뉴스 보내줘”
</a:t>
            </a:r>
            <a:pPr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 뉴스 검색 → 카톡 전송 실행!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57200" y="4343400"/>
            <a:ext cx="11274552" cy="1371600"/>
          </a:xfrm>
          <a:prstGeom prst="roundRect">
            <a:avLst>
              <a:gd name="adj" fmla="val 6000"/>
            </a:avLst>
          </a:prstGeom>
          <a:solidFill>
            <a:srgbClr val="FFF9EC"/>
          </a:solidFill>
          <a:ln w="12700">
            <a:solidFill>
              <a:srgbClr val="F3E2B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4709160"/>
            <a:ext cx="640080" cy="640080"/>
          </a:xfrm>
          <a:prstGeom prst="ellipse">
            <a:avLst/>
          </a:prstGeom>
          <a:solidFill>
            <a:srgbClr val="E8890C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709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!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645920" y="452628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쉽게 말하면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645920" y="493776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스마트폰에 앱을 깔면 할 수 있는 일이 늘어나듯, MCP는 AI에게 도구를 연결해 ‘할 수 있는 일’을 늘려줍니다.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 ·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421892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4218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부록 · 치트시트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복사-붙여넣기 프롬프트 모음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‘OOO’ 부분만 내 키워드로 바꿔서 쓰세요.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48840"/>
            <a:ext cx="5486400" cy="1298448"/>
          </a:xfrm>
          <a:prstGeom prst="roundRect">
            <a:avLst>
              <a:gd name="adj" fmla="val 5634"/>
            </a:avLst>
          </a:prstGeom>
          <a:solidFill>
            <a:srgbClr val="141A33"/>
          </a:solidFill>
          <a:ln/>
        </p:spPr>
      </p:sp>
      <p:sp>
        <p:nvSpPr>
          <p:cNvPr id="7" name="Text 5"/>
          <p:cNvSpPr/>
          <p:nvPr/>
        </p:nvSpPr>
        <p:spPr>
          <a:xfrm>
            <a:off x="713232" y="2295144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검색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13232" y="2660904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네이버 뉴스에서 'OOO' 최신 뉴스 5건을 제목·한줄요약·링크로 정리해줘.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217920" y="2148840"/>
            <a:ext cx="5486400" cy="1298448"/>
          </a:xfrm>
          <a:prstGeom prst="roundRect">
            <a:avLst>
              <a:gd name="adj" fmla="val 5634"/>
            </a:avLst>
          </a:prstGeom>
          <a:solidFill>
            <a:srgbClr val="141A33"/>
          </a:solidFill>
          <a:ln/>
        </p:spPr>
      </p:sp>
      <p:sp>
        <p:nvSpPr>
          <p:cNvPr id="10" name="Text 8"/>
          <p:cNvSpPr/>
          <p:nvPr/>
        </p:nvSpPr>
        <p:spPr>
          <a:xfrm>
            <a:off x="6473952" y="2295144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카카오톡 배달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473952" y="2660904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방금 정리한 뉴스를 카카오톡 ‘나에게 보내기’로 보내줘.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3584448"/>
            <a:ext cx="5486400" cy="1298448"/>
          </a:xfrm>
          <a:prstGeom prst="roundRect">
            <a:avLst>
              <a:gd name="adj" fmla="val 5634"/>
            </a:avLst>
          </a:prstGeom>
          <a:solidFill>
            <a:srgbClr val="141A33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730752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③ Gmail 배달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13232" y="4096512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 내용을 'OOO 뉴스' 제목의 Gmail 메일 초안으로 만들어줘.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217920" y="3584448"/>
            <a:ext cx="5486400" cy="1298448"/>
          </a:xfrm>
          <a:prstGeom prst="roundRect">
            <a:avLst>
              <a:gd name="adj" fmla="val 5634"/>
            </a:avLst>
          </a:prstGeom>
          <a:solidFill>
            <a:srgbClr val="141A33"/>
          </a:solidFill>
          <a:ln/>
        </p:spPr>
      </p:sp>
      <p:sp>
        <p:nvSpPr>
          <p:cNvPr id="16" name="Text 14"/>
          <p:cNvSpPr/>
          <p:nvPr/>
        </p:nvSpPr>
        <p:spPr>
          <a:xfrm>
            <a:off x="6473952" y="3730752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④ 검색+배달 한번에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473952" y="4096512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'OOO' 최신 뉴스 5건 요약해서 카카오톡 ‘나에게 보내기’로 보내줘.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" y="5020056"/>
            <a:ext cx="5486400" cy="1298448"/>
          </a:xfrm>
          <a:prstGeom prst="roundRect">
            <a:avLst>
              <a:gd name="adj" fmla="val 5634"/>
            </a:avLst>
          </a:prstGeom>
          <a:solidFill>
            <a:srgbClr val="141A33"/>
          </a:solidFill>
          <a:ln/>
        </p:spPr>
      </p:sp>
      <p:sp>
        <p:nvSpPr>
          <p:cNvPr id="19" name="Text 17"/>
          <p:cNvSpPr/>
          <p:nvPr/>
        </p:nvSpPr>
        <p:spPr>
          <a:xfrm>
            <a:off x="713232" y="516636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⑤ 매일 예약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713232" y="5532120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아침 7시에 'OOO' 최신 뉴스 5건을 요약해 카카오톡으로 보내도록 예약해줘.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217920" y="5020056"/>
            <a:ext cx="5486400" cy="1298448"/>
          </a:xfrm>
          <a:prstGeom prst="roundRect">
            <a:avLst>
              <a:gd name="adj" fmla="val 5634"/>
            </a:avLst>
          </a:prstGeom>
          <a:solidFill>
            <a:srgbClr val="141A33"/>
          </a:solidFill>
          <a:ln/>
        </p:spPr>
      </p:sp>
      <p:sp>
        <p:nvSpPr>
          <p:cNvPr id="22" name="Text 20"/>
          <p:cNvSpPr/>
          <p:nvPr/>
        </p:nvSpPr>
        <p:spPr>
          <a:xfrm>
            <a:off x="6473952" y="516636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⑥ 예약 관리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473952" y="5532120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내 예약 목록 보여줘  · 오전 8시로 바꿔줘  · 지금 실행 / 삭제해줘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30 ·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4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554480"/>
            <a:ext cx="1133856" cy="384048"/>
          </a:xfrm>
          <a:prstGeom prst="roundRect">
            <a:avLst>
              <a:gd name="adj" fmla="val 14286"/>
            </a:avLst>
          </a:prstGeom>
          <a:solidFill>
            <a:srgbClr val="0CA678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554480"/>
            <a:ext cx="1133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86384" y="2148840"/>
            <a:ext cx="10607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MCP × Notion으로</a:t>
            </a:r>
            <a:endParaRPr lang="en-US" sz="4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창업 준비하기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365760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AEB8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아이디어 한 문장이 시장·상권 조사와 발표자료까지 — AI가 노션에 직접 만들어줍니다.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4846320"/>
            <a:ext cx="146304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0CA67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4846320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아이디어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286000" y="4846320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2926080" y="4846320"/>
            <a:ext cx="146304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0CA67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26080" y="4846320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시장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389120" y="4846320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029200" y="4846320"/>
            <a:ext cx="146304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0CA67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0" y="4846320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상권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492240" y="4846320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7132320" y="4846320"/>
            <a:ext cx="146304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0CA67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32320" y="4846320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노션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595360" y="4846320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9235440" y="4846320"/>
            <a:ext cx="146304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0CA67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35440" y="4846320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31 ·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57784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557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목표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실습에서 얻어가는 것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이론이 아니라, 각자 자기 아이템으로 결과물 하나를 완성합니다.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394960" cy="1417320"/>
          </a:xfrm>
          <a:prstGeom prst="roundRect">
            <a:avLst>
              <a:gd name="adj" fmla="val 5806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2542032"/>
            <a:ext cx="457200" cy="45720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542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53312" y="251460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AI를 ‘창업 리서처’로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731520" y="3035808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말로 지시하면 시장·상권 조사를 대신 해주는 워크플로우 체득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26480" y="2286000"/>
            <a:ext cx="5394960" cy="1417320"/>
          </a:xfrm>
          <a:prstGeom prst="roundRect">
            <a:avLst>
              <a:gd name="adj" fmla="val 5806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400800" y="2542032"/>
            <a:ext cx="457200" cy="45720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0" y="25420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022592" y="251460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노션에 자동 정리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400800" y="3035808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조사 결과가 린 캔버스·표·체크리스트로 노션에 쌓이는 과정 경험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3959352"/>
            <a:ext cx="5394960" cy="1417320"/>
          </a:xfrm>
          <a:prstGeom prst="roundRect">
            <a:avLst>
              <a:gd name="adj" fmla="val 5806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4215384"/>
            <a:ext cx="457200" cy="45720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42153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353312" y="418795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 데이터로 검증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31520" y="470916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 트렌드·뉴스·지도 데이터로 아이디어를 근거 있게 다듬기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126480" y="3959352"/>
            <a:ext cx="5394960" cy="1417320"/>
          </a:xfrm>
          <a:prstGeom prst="roundRect">
            <a:avLst>
              <a:gd name="adj" fmla="val 5806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400800" y="4215384"/>
            <a:ext cx="457200" cy="45720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0" y="42153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022592" y="418795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발표자료까지 원스톱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6400800" y="470916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정리된 자료로 IR·사업계획 발표 슬라이드 자동 생성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32 ·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545336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545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 · 전체 흐름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전체 흐름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AI는 리서치와 정리를 대신해 시간을 벌어주고, 검증과 결정은 창업자가 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468880"/>
            <a:ext cx="2103120" cy="2103120"/>
          </a:xfrm>
          <a:prstGeom prst="roundRect">
            <a:avLst>
              <a:gd name="adj" fmla="val 3913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234440" y="2743200"/>
            <a:ext cx="548640" cy="54864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8" name="Text 6"/>
          <p:cNvSpPr/>
          <p:nvPr/>
        </p:nvSpPr>
        <p:spPr>
          <a:xfrm>
            <a:off x="1234440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아이디어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66928" y="3794760"/>
            <a:ext cx="18836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문장으로 정의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32888" y="2468880"/>
            <a:ext cx="19202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2697480" y="2468880"/>
            <a:ext cx="2103120" cy="2103120"/>
          </a:xfrm>
          <a:prstGeom prst="roundRect">
            <a:avLst>
              <a:gd name="adj" fmla="val 3913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474720" y="2743200"/>
            <a:ext cx="548640" cy="54864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4" name="Text 12"/>
          <p:cNvSpPr/>
          <p:nvPr/>
        </p:nvSpPr>
        <p:spPr>
          <a:xfrm>
            <a:off x="3474720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78892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시장조사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807208" y="3794760"/>
            <a:ext cx="18836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데이터랩·뉴스 트렌드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773168" y="2468880"/>
            <a:ext cx="19202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4937760" y="2468880"/>
            <a:ext cx="2103120" cy="2103120"/>
          </a:xfrm>
          <a:prstGeom prst="roundRect">
            <a:avLst>
              <a:gd name="adj" fmla="val 3913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715000" y="2743200"/>
            <a:ext cx="548640" cy="54864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0" name="Text 18"/>
          <p:cNvSpPr/>
          <p:nvPr/>
        </p:nvSpPr>
        <p:spPr>
          <a:xfrm>
            <a:off x="5715000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2920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상권조사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047488" y="3794760"/>
            <a:ext cx="18836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카카오맵 제휴처 발굴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013448" y="2468880"/>
            <a:ext cx="19202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7178040" y="2468880"/>
            <a:ext cx="2103120" cy="2103120"/>
          </a:xfrm>
          <a:prstGeom prst="roundRect">
            <a:avLst>
              <a:gd name="adj" fmla="val 3913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7955280" y="2743200"/>
            <a:ext cx="548640" cy="54864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6" name="Text 24"/>
          <p:cNvSpPr/>
          <p:nvPr/>
        </p:nvSpPr>
        <p:spPr>
          <a:xfrm>
            <a:off x="7955280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26948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노션 정리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287768" y="3794760"/>
            <a:ext cx="18836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린 캔버스·표 자동 작성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9253728" y="2468880"/>
            <a:ext cx="19202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9418320" y="2468880"/>
            <a:ext cx="2103120" cy="2103120"/>
          </a:xfrm>
          <a:prstGeom prst="roundRect">
            <a:avLst>
              <a:gd name="adj" fmla="val 3913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10195560" y="2743200"/>
            <a:ext cx="548640" cy="54864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32" name="Text 30"/>
          <p:cNvSpPr/>
          <p:nvPr/>
        </p:nvSpPr>
        <p:spPr>
          <a:xfrm>
            <a:off x="10195560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50976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발표자료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9528048" y="3794760"/>
            <a:ext cx="18836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Gamma 슬라이드 생성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57200" y="5074920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i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“AI는 시간을 벌어주고, 검증과 결정은 창업자가 한다”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33 ·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668780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6687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· STEP 1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아이디어를 한 문장으로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막연한 생각을 ‘누구의 어떤 문제를 어떻게 푼다’로 좁히는 것이 시작점입니다.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13232" y="2286000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문제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누가, 어떤 불편을 겪고 있나?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3072384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13232" y="3072384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고객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가장 아쉬운 사람은 누구인가?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" y="3858768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13232" y="3858768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해결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우리는 그걸 어떻게 푸는가?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4645152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13232" y="4645152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차별점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왜 우리를 골라야 하나?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336792" y="2286000"/>
            <a:ext cx="5394960" cy="2468880"/>
          </a:xfrm>
          <a:prstGeom prst="roundRect">
            <a:avLst>
              <a:gd name="adj" fmla="val 3333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11112" y="2468880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복붙 프롬프트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0524744" y="2468880"/>
            <a:ext cx="932688" cy="310896"/>
          </a:xfrm>
          <a:prstGeom prst="roundRect">
            <a:avLst>
              <a:gd name="adj" fmla="val 14706"/>
            </a:avLst>
          </a:prstGeom>
          <a:solidFill>
            <a:srgbClr val="3B5BDB"/>
          </a:solidFill>
          <a:ln/>
        </p:spPr>
      </p:sp>
      <p:sp>
        <p:nvSpPr>
          <p:cNvPr id="17" name="Text 15"/>
          <p:cNvSpPr/>
          <p:nvPr/>
        </p:nvSpPr>
        <p:spPr>
          <a:xfrm>
            <a:off x="10524744" y="2468880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STEP 1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629400" y="2889504"/>
            <a:ext cx="48463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나는 '[동네 반려동물 픽업·셔틀 서비스]'로 창업하려는 예비창업자야. 이 아이템을 문제·고객·해결·차별점 관점의 한 문장으로 정리해줘.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336792" y="48920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자기 아이템의 [   ] 부분만 바꿔 그대로 붙여넣기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34 ·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668780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6687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· STEP 2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시장조사 자동화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AI가 네이버 데이터랩과 뉴스를 조회해 수요 트렌드와 업계 동향을 뽑아줍니다.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13232" y="2286000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 트렌드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데이터랩으로 관심도·계절성 파악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3072384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13232" y="3072384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업계 동향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뉴스로 시장 확장·경쟁 구도 확인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" y="3858768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13232" y="3858768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규제 체크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진입 전 법적 요건 미리 확인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336792" y="2286000"/>
            <a:ext cx="5394960" cy="2468880"/>
          </a:xfrm>
          <a:prstGeom prst="roundRect">
            <a:avLst>
              <a:gd name="adj" fmla="val 3333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611112" y="2468880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복붙 프롬프트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0524744" y="2468880"/>
            <a:ext cx="932688" cy="310896"/>
          </a:xfrm>
          <a:prstGeom prst="roundRect">
            <a:avLst>
              <a:gd name="adj" fmla="val 14706"/>
            </a:avLst>
          </a:prstGeom>
          <a:solidFill>
            <a:srgbClr val="3B5BDB"/>
          </a:solidFill>
          <a:ln/>
        </p:spPr>
      </p:sp>
      <p:sp>
        <p:nvSpPr>
          <p:cNvPr id="15" name="Text 13"/>
          <p:cNvSpPr/>
          <p:nvPr/>
        </p:nvSpPr>
        <p:spPr>
          <a:xfrm>
            <a:off x="10524744" y="2468880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STEP 2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629400" y="2889504"/>
            <a:ext cx="48463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'[반려동물 셔틀]' 아이템으로 창업하려 해. 네이버 데이터랩으로 검색 트렌드를, 네이버 뉴스로 업계 동향과 규제를 조사해서 요약해줘.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336792" y="48920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자기 아이템의 [   ] 부분만 바꿔 그대로 붙여넣기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336792" y="5303520"/>
            <a:ext cx="5394960" cy="548640"/>
          </a:xfrm>
          <a:prstGeom prst="roundRect">
            <a:avLst>
              <a:gd name="adj" fmla="val 13333"/>
            </a:avLst>
          </a:prstGeom>
          <a:solidFill>
            <a:srgbClr val="FBE9E4"/>
          </a:solidFill>
          <a:ln w="12700">
            <a:solidFill>
              <a:srgbClr val="F0C9B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0" y="530352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E0313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⚠  트렌드 수치는 상대값 — 절대 시장크기 아님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35 ·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668780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6687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· STEP 3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상권·제휴처 조사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카카오맵으로 우리 동네의 제휴 후보와 경쟁 매장을 실제 위치로 찾아냅니다.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13232" y="2286000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제휴처 발굴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병원·미용실·펫샵 등 협업 대상 리스트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3072384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13232" y="3072384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경쟁 파악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같은 업종 매장 위치·밀집도 확인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" y="3858768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13232" y="3858768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초기 영업 대상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리스트가 곧 첫 영업 명단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4645152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13232" y="4645152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예시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성수동 도보권 병원 5곳·미용실 4곳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336792" y="2286000"/>
            <a:ext cx="5394960" cy="2468880"/>
          </a:xfrm>
          <a:prstGeom prst="roundRect">
            <a:avLst>
              <a:gd name="adj" fmla="val 3333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11112" y="2468880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복붙 프롬프트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0524744" y="2468880"/>
            <a:ext cx="932688" cy="310896"/>
          </a:xfrm>
          <a:prstGeom prst="roundRect">
            <a:avLst>
              <a:gd name="adj" fmla="val 14706"/>
            </a:avLst>
          </a:prstGeom>
          <a:solidFill>
            <a:srgbClr val="3B5BDB"/>
          </a:solidFill>
          <a:ln/>
        </p:spPr>
      </p:sp>
      <p:sp>
        <p:nvSpPr>
          <p:cNvPr id="17" name="Text 15"/>
          <p:cNvSpPr/>
          <p:nvPr/>
        </p:nvSpPr>
        <p:spPr>
          <a:xfrm>
            <a:off x="10524744" y="2468880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STEP 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629400" y="2889504"/>
            <a:ext cx="48463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서울 성수동에서 '[반려동물 셔틀]'을 한다면 제휴할 만한 동물병원·미용실·펫샵을 카카오맵으로 찾아서 표로 정리해줘.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336792" y="48920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자기 아이템의 [   ] 부분만 바꿔 그대로 붙여넣기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36 ·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668780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6687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· STEP 4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노션에 자동 정리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조사한 모든 내용을 린 캔버스·시장조사·체크리스트로 노션에 한 페이지로 정리합니다.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13232" y="2286000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린 캔버스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9칸 사업모델을 근거와 함께 작성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3072384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13232" y="3072384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조사 요약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트렌드·뉴스·상권을 한눈에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" y="3858768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13232" y="3858768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할 일 목록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다음 액션 체크리스트 자동 생성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4645152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13232" y="4645152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재사용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이후 발표자료의 원본이 됨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336792" y="2286000"/>
            <a:ext cx="5394960" cy="2468880"/>
          </a:xfrm>
          <a:prstGeom prst="roundRect">
            <a:avLst>
              <a:gd name="adj" fmla="val 3333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11112" y="2468880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복붙 프롬프트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0524744" y="2468880"/>
            <a:ext cx="932688" cy="310896"/>
          </a:xfrm>
          <a:prstGeom prst="roundRect">
            <a:avLst>
              <a:gd name="adj" fmla="val 14706"/>
            </a:avLst>
          </a:prstGeom>
          <a:solidFill>
            <a:srgbClr val="3B5BDB"/>
          </a:solidFill>
          <a:ln/>
        </p:spPr>
      </p:sp>
      <p:sp>
        <p:nvSpPr>
          <p:cNvPr id="17" name="Text 15"/>
          <p:cNvSpPr/>
          <p:nvPr/>
        </p:nvSpPr>
        <p:spPr>
          <a:xfrm>
            <a:off x="10524744" y="2468880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STEP 4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629400" y="2889504"/>
            <a:ext cx="48463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지금까지 조사한 내용으로 내 노션에 린 캔버스 9칸, 시장조사 요약, 상권 제휴처 표, 할 일 체크리스트를 한 페이지로 만들어줘.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336792" y="48920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자기 아이템의 [   ] 부분만 바꿔 그대로 붙여넣기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37 ·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668780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6687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· STEP 5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발표자료 자동 생성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노션에 정리된 자료를 그대로 IR·사업계획 발표 슬라이드로 자동 변환합니다.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13232" y="2286000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원스톱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조사→정리→발표까지 한 흐름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3072384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13232" y="3072384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IR 구성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표지·문제·솔루션·시장·로드맵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" y="3858768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13232" y="3858768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편집 가능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생성 후 에디터에서 자유롭게 수정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4645152"/>
            <a:ext cx="5669280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13232" y="4645152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결과물 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실제로 이 워크숍도 이렇게 제작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336792" y="2286000"/>
            <a:ext cx="5394960" cy="2468880"/>
          </a:xfrm>
          <a:prstGeom prst="roundRect">
            <a:avLst>
              <a:gd name="adj" fmla="val 3333"/>
            </a:avLst>
          </a:prstGeom>
          <a:solidFill>
            <a:srgbClr val="141A33"/>
          </a:solidFill>
          <a:ln/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11112" y="2468880"/>
            <a:ext cx="2651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복붙 프롬프트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0524744" y="2468880"/>
            <a:ext cx="932688" cy="310896"/>
          </a:xfrm>
          <a:prstGeom prst="roundRect">
            <a:avLst>
              <a:gd name="adj" fmla="val 14706"/>
            </a:avLst>
          </a:prstGeom>
          <a:solidFill>
            <a:srgbClr val="3B5BDB"/>
          </a:solidFill>
          <a:ln/>
        </p:spPr>
      </p:sp>
      <p:sp>
        <p:nvSpPr>
          <p:cNvPr id="17" name="Text 15"/>
          <p:cNvSpPr/>
          <p:nvPr/>
        </p:nvSpPr>
        <p:spPr>
          <a:xfrm>
            <a:off x="10524744" y="2468880"/>
            <a:ext cx="9326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STEP 5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629400" y="2889504"/>
            <a:ext cx="48463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14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노션에 정리한 '[반려동물 셔틀]' 자료로 Gamma 투자 발표 슬라이드 10장을 만들어줘. 톤은 신뢰감 있는 IR로.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336792" y="489204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자기 아이템의 [   ] 부분만 바꿔 그대로 붙여넣기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38 ·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완성 · 데모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데모 사례 한눈에 보기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예시 아이템 ‘멍택시 — 동네 반려동물 픽업·셔틀 서비스’로 만들어낸 결과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331720"/>
            <a:ext cx="2697480" cy="1828800"/>
          </a:xfrm>
          <a:prstGeom prst="roundRect">
            <a:avLst>
              <a:gd name="adj" fmla="val 45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" y="2514600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640080" y="34290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린 캔버스 칸 자동 작성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19272" y="2331720"/>
            <a:ext cx="2697480" cy="1828800"/>
          </a:xfrm>
          <a:prstGeom prst="roundRect">
            <a:avLst>
              <a:gd name="adj" fmla="val 45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319272" y="2514600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3502152" y="34290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시장조사 소스 (데이터랩·뉴스)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81344" y="2331720"/>
            <a:ext cx="2697480" cy="1828800"/>
          </a:xfrm>
          <a:prstGeom prst="roundRect">
            <a:avLst>
              <a:gd name="adj" fmla="val 45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181344" y="2514600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12</a:t>
            </a:r>
            <a:endParaRPr lang="en-US" sz="5200" dirty="0"/>
          </a:p>
        </p:txBody>
      </p:sp>
      <p:sp>
        <p:nvSpPr>
          <p:cNvPr id="14" name="Text 12"/>
          <p:cNvSpPr/>
          <p:nvPr/>
        </p:nvSpPr>
        <p:spPr>
          <a:xfrm>
            <a:off x="6364224" y="34290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상권 제휴처 후보 발굴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043416" y="2331720"/>
            <a:ext cx="2697480" cy="1828800"/>
          </a:xfrm>
          <a:prstGeom prst="roundRect">
            <a:avLst>
              <a:gd name="adj" fmla="val 4500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9043416" y="2514600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</a:t>
            </a:r>
            <a:endParaRPr lang="en-US" sz="5200" dirty="0"/>
          </a:p>
        </p:txBody>
      </p:sp>
      <p:sp>
        <p:nvSpPr>
          <p:cNvPr id="17" name="Text 15"/>
          <p:cNvSpPr/>
          <p:nvPr/>
        </p:nvSpPr>
        <p:spPr>
          <a:xfrm>
            <a:off x="9226296" y="342900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IR 발표 슬라이드 자동 생성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" y="443484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41A33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45720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D6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전체 파이프라인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777240" y="493776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AF0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아이디어 한 문장  →  시장조사(데이터랩·뉴스)  →  상권조사(카카오맵)  →  노션 자동 정리  →  Gamma 발표자료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39 ·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5778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557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준비물과 오늘의 약속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1965960"/>
            <a:ext cx="5257800" cy="3977640"/>
          </a:xfrm>
          <a:prstGeom prst="roundRect">
            <a:avLst>
              <a:gd name="adj" fmla="val 2069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2194560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준비물 (딱 3가지)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77240" y="2743200"/>
            <a:ext cx="457200" cy="45720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743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417320" y="268833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Claude(Cowork) 접속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417320" y="305409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PC·앱에서 로그인만 되어 있으면 OK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77240" y="3703320"/>
            <a:ext cx="457200" cy="45720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3703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417320" y="364845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연결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417320" y="401421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 공식 MCP — 안내대로 연결(무료)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77240" y="4663440"/>
            <a:ext cx="457200" cy="45720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4663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417320" y="460857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또는 Gmail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17320" y="497433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받아볼 곳 하나만 있으면 충분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73952" y="1965960"/>
            <a:ext cx="5257800" cy="3977640"/>
          </a:xfrm>
          <a:prstGeom prst="roundRect">
            <a:avLst>
              <a:gd name="adj" fmla="val 2069"/>
            </a:avLst>
          </a:prstGeom>
          <a:solidFill>
            <a:srgbClr val="F1FAF6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748272" y="2194560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비개발자를 위한 약속</a:t>
            </a:r>
            <a:endParaRPr lang="en-US" sz="1550" dirty="0"/>
          </a:p>
        </p:txBody>
      </p:sp>
      <p:sp>
        <p:nvSpPr>
          <p:cNvPr id="21" name="Shape 19"/>
          <p:cNvSpPr/>
          <p:nvPr/>
        </p:nvSpPr>
        <p:spPr>
          <a:xfrm>
            <a:off x="6766560" y="2907792"/>
            <a:ext cx="146304" cy="146304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2" name="Text 20"/>
          <p:cNvSpPr/>
          <p:nvPr/>
        </p:nvSpPr>
        <p:spPr>
          <a:xfrm>
            <a:off x="7086600" y="2788920"/>
            <a:ext cx="4251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코딩은 한 줄도 하지 않습니다.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6766560" y="3511296"/>
            <a:ext cx="146304" cy="146304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4" name="Text 22"/>
          <p:cNvSpPr/>
          <p:nvPr/>
        </p:nvSpPr>
        <p:spPr>
          <a:xfrm>
            <a:off x="7086600" y="3392424"/>
            <a:ext cx="4251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모든 건 ‘한국어로 말하듯’ 요청합니다.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766560" y="4114800"/>
            <a:ext cx="146304" cy="146304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6" name="Text 24"/>
          <p:cNvSpPr/>
          <p:nvPr/>
        </p:nvSpPr>
        <p:spPr>
          <a:xfrm>
            <a:off x="7086600" y="3995928"/>
            <a:ext cx="4251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실수해도 됩니다 — 다시 물어보면 그만.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6766560" y="4718304"/>
            <a:ext cx="146304" cy="146304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8" name="Text 26"/>
          <p:cNvSpPr/>
          <p:nvPr/>
        </p:nvSpPr>
        <p:spPr>
          <a:xfrm>
            <a:off x="7086600" y="4599432"/>
            <a:ext cx="4251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복사-붙여넣기용 문장을 계속 드립니다.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6766560" y="5321808"/>
            <a:ext cx="146304" cy="146304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30" name="Text 28"/>
          <p:cNvSpPr/>
          <p:nvPr/>
        </p:nvSpPr>
        <p:spPr>
          <a:xfrm>
            <a:off x="7086600" y="5202936"/>
            <a:ext cx="4251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천천히, 같이, 한 단계씩 갑니다.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4 ·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· 미션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이제 직접 해봅시다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각자 자기 아이템으로 STEP 1→5를 순서대로 실행합니다. (약 30분)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58368" y="2340864"/>
            <a:ext cx="365760" cy="3657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8" name="Text 6"/>
          <p:cNvSpPr/>
          <p:nvPr/>
        </p:nvSpPr>
        <p:spPr>
          <a:xfrm>
            <a:off x="658368" y="23408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234440" y="2194560"/>
            <a:ext cx="5669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아이템을 한 문장으로 정의하기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766560" y="2194560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막연해도 좋다 — AI가 다듬어 준다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962656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8368" y="3108960"/>
            <a:ext cx="365760" cy="3657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" y="3108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234440" y="2962656"/>
            <a:ext cx="5669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시장조사 프롬프트 실행하기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766560" y="2962656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트렌드·뉴스 결과를 읽고 내 가설과 비교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3730752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58368" y="3877056"/>
            <a:ext cx="365760" cy="3657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8" name="Text 16"/>
          <p:cNvSpPr/>
          <p:nvPr/>
        </p:nvSpPr>
        <p:spPr>
          <a:xfrm>
            <a:off x="658368" y="3877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234440" y="3730752"/>
            <a:ext cx="5669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우리 동네로 상권조사 하기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766560" y="3730752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제휴 후보 3곳을 골라 표시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4498848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58368" y="4645152"/>
            <a:ext cx="365760" cy="3657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3" name="Text 21"/>
          <p:cNvSpPr/>
          <p:nvPr/>
        </p:nvSpPr>
        <p:spPr>
          <a:xfrm>
            <a:off x="658368" y="46451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234440" y="4498848"/>
            <a:ext cx="5669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노션에 한 페이지로 정리시키기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6766560" y="4498848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린 캔버스+조사+할 일이 담긴 페이지 완성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57200" y="5266944"/>
            <a:ext cx="11274552" cy="658368"/>
          </a:xfrm>
          <a:prstGeom prst="roundRect">
            <a:avLst>
              <a:gd name="adj" fmla="val 125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58368" y="5413248"/>
            <a:ext cx="365760" cy="365760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28" name="Text 26"/>
          <p:cNvSpPr/>
          <p:nvPr/>
        </p:nvSpPr>
        <p:spPr>
          <a:xfrm>
            <a:off x="658368" y="54132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234440" y="5266944"/>
            <a:ext cx="5669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발표자료 초안 생성하기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6766560" y="5266944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Gamma로 슬라이드 뽑고 링크 공유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40 ·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298448" cy="329184"/>
          </a:xfrm>
          <a:prstGeom prst="roundRect">
            <a:avLst>
              <a:gd name="adj" fmla="val 16667"/>
            </a:avLst>
          </a:prstGeom>
          <a:solidFill>
            <a:srgbClr val="DCF6EC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CA6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 · 마무리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전 꼭 기억할 것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457200" y="2286000"/>
            <a:ext cx="3611880" cy="2834640"/>
          </a:xfrm>
          <a:prstGeom prst="roundRect">
            <a:avLst>
              <a:gd name="adj" fmla="val 29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2578608"/>
            <a:ext cx="566928" cy="566928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57860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32918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 조사는 출발점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38862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수치·인용은 반드시 원문·현장에서 재확인. 트렌드 값은 상대값이다.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88536" y="2286000"/>
            <a:ext cx="3611880" cy="2834640"/>
          </a:xfrm>
          <a:prstGeom prst="roundRect">
            <a:avLst>
              <a:gd name="adj" fmla="val 29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62856" y="2578608"/>
            <a:ext cx="566928" cy="566928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2" name="Text 10"/>
          <p:cNvSpPr/>
          <p:nvPr/>
        </p:nvSpPr>
        <p:spPr>
          <a:xfrm>
            <a:off x="4562856" y="257860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62856" y="32918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규제를 먼저 확인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62856" y="38862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업종별 인허가·법적 형태는 창업 전에 반드시 체크 (예: 펫택시=여객법·동물운송업).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9872" y="2286000"/>
            <a:ext cx="3611880" cy="2834640"/>
          </a:xfrm>
          <a:prstGeom prst="roundRect">
            <a:avLst>
              <a:gd name="adj" fmla="val 29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394192" y="2578608"/>
            <a:ext cx="566928" cy="566928"/>
          </a:xfrm>
          <a:prstGeom prst="ellipse">
            <a:avLst/>
          </a:prstGeom>
          <a:solidFill>
            <a:srgbClr val="0CA678"/>
          </a:solidFill>
          <a:ln/>
        </p:spPr>
      </p:sp>
      <p:sp>
        <p:nvSpPr>
          <p:cNvPr id="17" name="Text 15"/>
          <p:cNvSpPr/>
          <p:nvPr/>
        </p:nvSpPr>
        <p:spPr>
          <a:xfrm>
            <a:off x="8394192" y="257860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394192" y="32918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결정은 창업자의 몫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94192" y="38862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AI는 시간을 벌어줄 뿐, 고객 인터뷰와 검증·판단은 사람이 한다.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41 ·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14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822960"/>
            <a:ext cx="2560320" cy="402336"/>
          </a:xfrm>
          <a:prstGeom prst="roundRect">
            <a:avLst>
              <a:gd name="adj" fmla="val 13636"/>
            </a:avLst>
          </a:prstGeom>
          <a:solidFill>
            <a:srgbClr val="E8890C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822960"/>
            <a:ext cx="2560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오늘의 정리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86384" y="137160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두 개의 자동화를 손에 넣었습니다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22960" y="246888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1E2550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2724912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EC2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  매일 뉴스 브리핑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7280" y="3291840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D7DE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무엇을 · 어떻게 · 어디로 · 언제 — 이 틀이면 무엇이든 매일 자동으로 받아본다.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336792" y="246888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1E2550"/>
          </a:solidFill>
          <a:ln w="12700">
            <a:solidFill>
              <a:srgbClr val="0CA67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11112" y="2724912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FE9C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  MCP × Notion 창업 준비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611112" y="3291840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D7DE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아이디어→조사→정리→발표를 한 흐름으로. 단, 검증과 결정은 창업자의 몫.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22960" y="4709160"/>
            <a:ext cx="10543032" cy="1143000"/>
          </a:xfrm>
          <a:prstGeom prst="roundRect">
            <a:avLst>
              <a:gd name="adj" fmla="val 8000"/>
            </a:avLst>
          </a:prstGeom>
          <a:solidFill>
            <a:srgbClr val="20305E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48280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기억할 한 가지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51663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완벽한 명령보다, 대화로 조금씩 고쳐가는 게 정답. AI는 시간을 벌어주고 — 결정은 언제나 당신이 한다.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42 ·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14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202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수고하셨습니다 🎉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822960" y="2971800"/>
            <a:ext cx="10332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7CEE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코딩 없이, 말로 시켜서 매일 자동으로 정보를 받고 창업까지 준비하는 나만의 AI 비서를 만들었습니다.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22960" y="4023360"/>
            <a:ext cx="5120640" cy="868680"/>
          </a:xfrm>
          <a:prstGeom prst="roundRect">
            <a:avLst>
              <a:gd name="adj" fmla="val 10526"/>
            </a:avLst>
          </a:prstGeom>
          <a:solidFill>
            <a:srgbClr val="1E2550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402336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질문 환영합니다  </a:t>
            </a:r>
            <a:pPr indent="0" marL="0">
              <a:buNone/>
            </a:pPr>
            <a:r>
              <a:rPr lang="en-US" sz="1600" b="1" dirty="0">
                <a:solidFill>
                  <a:srgbClr val="E8890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 &amp; 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126480" y="4023360"/>
            <a:ext cx="5239512" cy="868680"/>
          </a:xfrm>
          <a:prstGeom prst="roundRect">
            <a:avLst>
              <a:gd name="adj" fmla="val 10526"/>
            </a:avLst>
          </a:prstGeom>
          <a:solidFill>
            <a:srgbClr val="1E2550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4023360"/>
            <a:ext cx="4846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EB8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 가이드북  </a:t>
            </a:r>
            <a:pPr indent="0" marL="0">
              <a:buNone/>
            </a:pPr>
            <a:r>
              <a:rPr lang="en-US" sz="1400" b="1" dirty="0">
                <a:solidFill>
                  <a:srgbClr val="8FE9C9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jenvibe-guide.pages.dev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강사  박효준  ·  GenVibe Lab AI연구소 교육위원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43 ·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554480"/>
            <a:ext cx="1133856" cy="384048"/>
          </a:xfrm>
          <a:prstGeom prst="roundRect">
            <a:avLst>
              <a:gd name="adj" fmla="val 14286"/>
            </a:avLst>
          </a:prstGeom>
          <a:solidFill>
            <a:srgbClr val="3B5BDB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554480"/>
            <a:ext cx="11338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86384" y="2148840"/>
            <a:ext cx="10607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뉴스 브리핑 만들기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365760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AEB8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관심 키워드 뉴스를 매일 아침, 알아서 도착하게. 4단계를 직접 만들어 봅니다.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4846320"/>
            <a:ext cx="198882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4846320"/>
            <a:ext cx="19888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811780" y="4846320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451860" y="4846320"/>
            <a:ext cx="198882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51860" y="4846320"/>
            <a:ext cx="19888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40680" y="4846320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080760" y="4846320"/>
            <a:ext cx="198882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80760" y="4846320"/>
            <a:ext cx="19888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배달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069580" y="4846320"/>
            <a:ext cx="365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›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8709660" y="4846320"/>
            <a:ext cx="1988820" cy="603504"/>
          </a:xfrm>
          <a:prstGeom prst="roundRect">
            <a:avLst>
              <a:gd name="adj" fmla="val 15152"/>
            </a:avLst>
          </a:prstGeom>
          <a:solidFill>
            <a:srgbClr val="1E2550"/>
          </a:solidFill>
          <a:ln w="12700">
            <a:solidFill>
              <a:srgbClr val="3B5BD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09660" y="4846320"/>
            <a:ext cx="19888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자동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5 ·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5778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557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목표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 완성하는 결과물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아침 7시, 알아서 도착하는 뉴스 브리핑.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5029200" cy="3566160"/>
          </a:xfrm>
          <a:prstGeom prst="roundRect">
            <a:avLst>
              <a:gd name="adj" fmla="val 2308"/>
            </a:avLst>
          </a:prstGeom>
          <a:solidFill>
            <a:srgbClr val="FBFCFE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1520" y="242316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· 나에게 보내기   |   오전 7:00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276148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오늘의 ‘예비창업패키지’ 뉴스 5건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3246120"/>
            <a:ext cx="44805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1. 2026 예비창업패키지 공고 발표
</a:t>
            </a:r>
            <a:pPr algn="l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 → 3월 접수 시작, 최대 1억 지원
</a:t>
            </a:r>
            <a:pPr algn="l"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2. 창업진흥원, 지원 규모 확대
</a:t>
            </a:r>
            <a:pPr algn="l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  → 올해 선정 인원 20% 늘어
</a:t>
            </a:r>
            <a:pPr algn="l" indent="0" marL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 링크 포함 · 매일 자동 갱신 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760720" y="2194560"/>
            <a:ext cx="2848356" cy="1645920"/>
          </a:xfrm>
          <a:prstGeom prst="roundRect">
            <a:avLst>
              <a:gd name="adj" fmla="val 5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989320" y="24231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7ECFF"/>
          </a:solidFill>
          <a:ln/>
        </p:spPr>
      </p:sp>
      <p:sp>
        <p:nvSpPr>
          <p:cNvPr id="12" name="Text 10"/>
          <p:cNvSpPr/>
          <p:nvPr/>
        </p:nvSpPr>
        <p:spPr>
          <a:xfrm>
            <a:off x="5989320" y="2423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0" y="2395728"/>
            <a:ext cx="18425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찾아다닐 필요 없음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989320" y="2999232"/>
            <a:ext cx="2391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관심 키워드 뉴스를 AI가 매일 모아줍니다.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883396" y="2194560"/>
            <a:ext cx="2848356" cy="1645920"/>
          </a:xfrm>
          <a:prstGeom prst="roundRect">
            <a:avLst>
              <a:gd name="adj" fmla="val 5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111996" y="24231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7ECFF"/>
          </a:solidFill>
          <a:ln/>
        </p:spPr>
      </p:sp>
      <p:sp>
        <p:nvSpPr>
          <p:cNvPr id="17" name="Text 15"/>
          <p:cNvSpPr/>
          <p:nvPr/>
        </p:nvSpPr>
        <p:spPr>
          <a:xfrm>
            <a:off x="9111996" y="2423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706356" y="2395728"/>
            <a:ext cx="18425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원하는 시간에 딱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111996" y="2999232"/>
            <a:ext cx="2391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내가 정한 시간에 도착합니다.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760720" y="4114800"/>
            <a:ext cx="2848356" cy="1645920"/>
          </a:xfrm>
          <a:prstGeom prst="roundRect">
            <a:avLst>
              <a:gd name="adj" fmla="val 5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989320" y="434340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7ECFF"/>
          </a:solidFill>
          <a:ln/>
        </p:spPr>
      </p:sp>
      <p:sp>
        <p:nvSpPr>
          <p:cNvPr id="22" name="Text 20"/>
          <p:cNvSpPr/>
          <p:nvPr/>
        </p:nvSpPr>
        <p:spPr>
          <a:xfrm>
            <a:off x="5989320" y="4343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583680" y="4315968"/>
            <a:ext cx="18425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익숙한 앱으로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989320" y="4919472"/>
            <a:ext cx="2391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또는 Gmail로 받습니다.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8883396" y="4114800"/>
            <a:ext cx="2848356" cy="1645920"/>
          </a:xfrm>
          <a:prstGeom prst="roundRect">
            <a:avLst>
              <a:gd name="adj" fmla="val 5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9111996" y="434340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7ECFF"/>
          </a:solidFill>
          <a:ln/>
        </p:spPr>
      </p:sp>
      <p:sp>
        <p:nvSpPr>
          <p:cNvPr id="27" name="Text 25"/>
          <p:cNvSpPr/>
          <p:nvPr/>
        </p:nvSpPr>
        <p:spPr>
          <a:xfrm>
            <a:off x="9111996" y="4343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706356" y="4315968"/>
            <a:ext cx="18425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코딩 0줄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9111996" y="4919472"/>
            <a:ext cx="2391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설정도 실행도 전부 말로만 합니다.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6 ·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5778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557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뉴스편 커리큘럼 한눈에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순서대로 하나씩 직접 만들어 봅니다.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48840"/>
            <a:ext cx="11274552" cy="621792"/>
          </a:xfrm>
          <a:prstGeom prst="roundRect">
            <a:avLst>
              <a:gd name="adj" fmla="val 1323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267712"/>
            <a:ext cx="868680" cy="384048"/>
          </a:xfrm>
          <a:prstGeom prst="roundRect">
            <a:avLst>
              <a:gd name="adj" fmla="val 14286"/>
            </a:avLst>
          </a:prstGeom>
          <a:solidFill>
            <a:srgbClr val="E7ECFF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26771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0부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691640" y="2148840"/>
            <a:ext cx="3108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개념 잡기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846320" y="2148840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MCP·PlayMCP, 오늘 만들 것 미리보기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0424160" y="2148840"/>
            <a:ext cx="1097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20분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2880360"/>
            <a:ext cx="11274552" cy="621792"/>
          </a:xfrm>
          <a:prstGeom prst="roundRect">
            <a:avLst>
              <a:gd name="adj" fmla="val 1323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40080" y="2999232"/>
            <a:ext cx="868680" cy="384048"/>
          </a:xfrm>
          <a:prstGeom prst="roundRect">
            <a:avLst>
              <a:gd name="adj" fmla="val 14286"/>
            </a:avLst>
          </a:prstGeom>
          <a:solidFill>
            <a:srgbClr val="E7ECFF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299923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1부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691640" y="2880360"/>
            <a:ext cx="3108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 &amp; 첫 명령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46320" y="2880360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확인 + AI에게 말 걸어보기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424160" y="2880360"/>
            <a:ext cx="1097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30분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57200" y="3611880"/>
            <a:ext cx="11274552" cy="621792"/>
          </a:xfrm>
          <a:prstGeom prst="roundRect">
            <a:avLst>
              <a:gd name="adj" fmla="val 1323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40080" y="3730752"/>
            <a:ext cx="868680" cy="384048"/>
          </a:xfrm>
          <a:prstGeom prst="roundRect">
            <a:avLst>
              <a:gd name="adj" fmla="val 14286"/>
            </a:avLst>
          </a:prstGeom>
          <a:solidFill>
            <a:srgbClr val="E7ECFF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373075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2부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691640" y="3611880"/>
            <a:ext cx="3108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뉴스 검색하기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46320" y="3611880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키워드로 최신 뉴스 가져오고 다듬기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0424160" y="3611880"/>
            <a:ext cx="1097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35분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57200" y="4343400"/>
            <a:ext cx="11274552" cy="621792"/>
          </a:xfrm>
          <a:prstGeom prst="roundRect">
            <a:avLst>
              <a:gd name="adj" fmla="val 1323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40080" y="4462272"/>
            <a:ext cx="868680" cy="384048"/>
          </a:xfrm>
          <a:prstGeom prst="roundRect">
            <a:avLst>
              <a:gd name="adj" fmla="val 14286"/>
            </a:avLst>
          </a:prstGeom>
          <a:solidFill>
            <a:srgbClr val="E7ECFF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" y="446227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3부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691640" y="4343400"/>
            <a:ext cx="3108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배달하기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846320" y="4343400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/ Gmail로 뉴스 보내기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0424160" y="4343400"/>
            <a:ext cx="1097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30분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457200" y="5074920"/>
            <a:ext cx="11274552" cy="621792"/>
          </a:xfrm>
          <a:prstGeom prst="roundRect">
            <a:avLst>
              <a:gd name="adj" fmla="val 1323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40080" y="5193792"/>
            <a:ext cx="868680" cy="384048"/>
          </a:xfrm>
          <a:prstGeom prst="roundRect">
            <a:avLst>
              <a:gd name="adj" fmla="val 14286"/>
            </a:avLst>
          </a:prstGeom>
          <a:solidFill>
            <a:srgbClr val="E7ECFF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" y="519379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4부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1691640" y="5074920"/>
            <a:ext cx="3108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자동으로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4846320" y="5074920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예약으로 매일 아침 자동 실행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10424160" y="5074920"/>
            <a:ext cx="1097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20분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457200" y="5806440"/>
            <a:ext cx="11274552" cy="621792"/>
          </a:xfrm>
          <a:prstGeom prst="roundRect">
            <a:avLst>
              <a:gd name="adj" fmla="val 13235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40080" y="5925312"/>
            <a:ext cx="868680" cy="384048"/>
          </a:xfrm>
          <a:prstGeom prst="roundRect">
            <a:avLst>
              <a:gd name="adj" fmla="val 14286"/>
            </a:avLst>
          </a:prstGeom>
          <a:solidFill>
            <a:srgbClr val="E7ECFF"/>
          </a:solidFill>
          <a:ln/>
        </p:spPr>
      </p:sp>
      <p:sp>
        <p:nvSpPr>
          <p:cNvPr id="38" name="Text 36"/>
          <p:cNvSpPr/>
          <p:nvPr/>
        </p:nvSpPr>
        <p:spPr>
          <a:xfrm>
            <a:off x="640080" y="592531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5부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1691640" y="5806440"/>
            <a:ext cx="3108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사업 자동화 설계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4846320" y="5806440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 아이템에 맞는 자동화 만들고 공유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10424160" y="5806440"/>
            <a:ext cx="1097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35분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7 ·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7500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750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0부 · 개념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— 오늘 쓸 도구 3개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카카오가 만든 공식 도구 모음. 오늘은 이 3개만 씁니다.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468880"/>
            <a:ext cx="3611880" cy="2286000"/>
          </a:xfrm>
          <a:prstGeom prst="roundRect">
            <a:avLst>
              <a:gd name="adj" fmla="val 36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274320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342900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네이버 뉴스 검색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388620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관심 키워드로 최신 기사를 찾아옵니다.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288536" y="2468880"/>
            <a:ext cx="3611880" cy="2286000"/>
          </a:xfrm>
          <a:prstGeom prst="roundRect">
            <a:avLst>
              <a:gd name="adj" fmla="val 36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62856" y="274320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3" name="Text 11"/>
          <p:cNvSpPr/>
          <p:nvPr/>
        </p:nvSpPr>
        <p:spPr>
          <a:xfrm>
            <a:off x="4562856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62856" y="342900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나에게 보내기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62856" y="388620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찾은 내용을 내 카톡으로 보냅니다.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9872" y="2468880"/>
            <a:ext cx="3611880" cy="2286000"/>
          </a:xfrm>
          <a:prstGeom prst="roundRect">
            <a:avLst>
              <a:gd name="adj" fmla="val 36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394192" y="2743200"/>
            <a:ext cx="548640" cy="54864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8" name="Text 16"/>
          <p:cNvSpPr/>
          <p:nvPr/>
        </p:nvSpPr>
        <p:spPr>
          <a:xfrm>
            <a:off x="8394192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94192" y="342900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예약 실행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394192" y="388620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정한 시간에 자동으로 반복합니다.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5074920"/>
            <a:ext cx="11274552" cy="822960"/>
          </a:xfrm>
          <a:prstGeom prst="roundRect">
            <a:avLst>
              <a:gd name="adj" fmla="val 10000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7240" y="50749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그 밖에도 지도·길찾기, 날씨·미세먼지, 채용, 병원·약국, 여행 검색 등 다양한 도구가 있어요. 오늘 방법을 익히면 이 모두에 응용할 수 있습니다.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8 ·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792224" cy="329184"/>
          </a:xfrm>
          <a:prstGeom prst="roundRect">
            <a:avLst>
              <a:gd name="adj" fmla="val 16667"/>
            </a:avLst>
          </a:prstGeom>
          <a:solidFill>
            <a:srgbClr val="E7ECF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7922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B5BD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0부 · 오늘 만들 것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38912" y="896112"/>
            <a:ext cx="11338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우리가 만들 자동화, 딱 4단계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591056"/>
            <a:ext cx="11247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4단계를 순서대로 하나씩 직접 만들어 봅니다.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468880"/>
            <a:ext cx="2697480" cy="2651760"/>
          </a:xfrm>
          <a:prstGeom prst="roundRect">
            <a:avLst>
              <a:gd name="adj" fmla="val 31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485900" y="2788920"/>
            <a:ext cx="640080" cy="64008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8" name="Text 6"/>
          <p:cNvSpPr/>
          <p:nvPr/>
        </p:nvSpPr>
        <p:spPr>
          <a:xfrm>
            <a:off x="1485900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57200" y="356616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검색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0080" y="40690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키워드로 최신 뉴스 찾기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36392" y="2468880"/>
            <a:ext cx="20116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3319272" y="2468880"/>
            <a:ext cx="2697480" cy="2651760"/>
          </a:xfrm>
          <a:prstGeom prst="roundRect">
            <a:avLst>
              <a:gd name="adj" fmla="val 31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47972" y="2788920"/>
            <a:ext cx="640080" cy="64008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14" name="Text 12"/>
          <p:cNvSpPr/>
          <p:nvPr/>
        </p:nvSpPr>
        <p:spPr>
          <a:xfrm>
            <a:off x="4347972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319272" y="356616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정리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502152" y="40690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제목·요약·링크로 정리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998464" y="2468880"/>
            <a:ext cx="20116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181344" y="2468880"/>
            <a:ext cx="2697480" cy="2651760"/>
          </a:xfrm>
          <a:prstGeom prst="roundRect">
            <a:avLst>
              <a:gd name="adj" fmla="val 31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210044" y="2788920"/>
            <a:ext cx="640080" cy="64008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20" name="Text 18"/>
          <p:cNvSpPr/>
          <p:nvPr/>
        </p:nvSpPr>
        <p:spPr>
          <a:xfrm>
            <a:off x="7210044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181344" y="356616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배달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364224" y="40690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카카오톡 / Gmail로 보내기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860536" y="2468880"/>
            <a:ext cx="20116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9043416" y="2468880"/>
            <a:ext cx="2697480" cy="2651760"/>
          </a:xfrm>
          <a:prstGeom prst="roundRect">
            <a:avLst>
              <a:gd name="adj" fmla="val 3103"/>
            </a:avLst>
          </a:prstGeom>
          <a:solidFill>
            <a:srgbClr val="F4F6FB"/>
          </a:solidFill>
          <a:ln w="12700">
            <a:solidFill>
              <a:srgbClr val="E3E8F2"/>
            </a:solidFill>
            <a:prstDash val="solid"/>
          </a:ln>
          <a:effectLst>
            <a:outerShdw sx="100000" sy="100000" kx="0" ky="0" algn="bl" rotWithShape="0" blurRad="114300" dist="38100" dir="5400000">
              <a:srgbClr val="A9B2CC">
                <a:alpha val="2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0072116" y="2788920"/>
            <a:ext cx="640080" cy="640080"/>
          </a:xfrm>
          <a:prstGeom prst="ellipse">
            <a:avLst/>
          </a:prstGeom>
          <a:solidFill>
            <a:srgbClr val="3B5BDB"/>
          </a:solidFill>
          <a:ln/>
        </p:spPr>
      </p:sp>
      <p:sp>
        <p:nvSpPr>
          <p:cNvPr id="26" name="Text 24"/>
          <p:cNvSpPr/>
          <p:nvPr/>
        </p:nvSpPr>
        <p:spPr>
          <a:xfrm>
            <a:off x="10072116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043416" y="356616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1F3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반복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9226296" y="40690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47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매일 정한 시간에 자동 실행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457200" y="641908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PlayMCP 매일 뉴스 브리핑 · MCP×Notion 창업 실습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332720" y="6419088"/>
            <a:ext cx="1399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9 ·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AI로 창업 준비 자동화하기</dc:title>
  <dc:subject>PptxGenJS Presentation</dc:subject>
  <dc:creator>박효준 · GenVibe Lab</dc:creator>
  <cp:lastModifiedBy>박효준 · GenVibe Lab</cp:lastModifiedBy>
  <cp:revision>1</cp:revision>
  <dcterms:created xsi:type="dcterms:W3CDTF">2026-08-13T01:29:08Z</dcterms:created>
  <dcterms:modified xsi:type="dcterms:W3CDTF">2026-08-13T01:29:08Z</dcterms:modified>
</cp:coreProperties>
</file>